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7" r:id="rId3"/>
    <p:sldId id="296" r:id="rId4"/>
    <p:sldId id="298" r:id="rId5"/>
    <p:sldId id="291" r:id="rId6"/>
    <p:sldId id="290" r:id="rId7"/>
    <p:sldId id="258" r:id="rId8"/>
    <p:sldId id="260" r:id="rId9"/>
    <p:sldId id="261" r:id="rId10"/>
    <p:sldId id="262" r:id="rId11"/>
    <p:sldId id="265" r:id="rId12"/>
    <p:sldId id="286" r:id="rId13"/>
    <p:sldId id="266" r:id="rId14"/>
    <p:sldId id="267" r:id="rId15"/>
    <p:sldId id="268" r:id="rId16"/>
    <p:sldId id="293" r:id="rId17"/>
    <p:sldId id="282" r:id="rId18"/>
    <p:sldId id="294" r:id="rId19"/>
    <p:sldId id="273" r:id="rId20"/>
    <p:sldId id="279" r:id="rId21"/>
    <p:sldId id="275" r:id="rId22"/>
    <p:sldId id="300" r:id="rId23"/>
    <p:sldId id="276" r:id="rId24"/>
    <p:sldId id="299" r:id="rId25"/>
    <p:sldId id="281"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0" d="100"/>
          <a:sy n="80" d="100"/>
        </p:scale>
        <p:origin x="-576" y="-67"/>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011B4BB-3BA2-4045-AB52-3830521ADA20}" type="datetimeFigureOut">
              <a:rPr lang="en-US" smtClean="0"/>
              <a:t>7/11/2018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8E7209-ABA4-41CE-9855-B4DBC457431E}" type="slidenum">
              <a:rPr lang="en-US" smtClean="0"/>
              <a:t>‹#›</a:t>
            </a:fld>
            <a:endParaRPr lang="en-US"/>
          </a:p>
        </p:txBody>
      </p:sp>
    </p:spTree>
    <p:extLst>
      <p:ext uri="{BB962C8B-B14F-4D97-AF65-F5344CB8AC3E}">
        <p14:creationId xmlns:p14="http://schemas.microsoft.com/office/powerpoint/2010/main" val="9715123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011B4BB-3BA2-4045-AB52-3830521ADA20}" type="datetimeFigureOut">
              <a:rPr lang="en-US" smtClean="0"/>
              <a:t>7/11/2018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8E7209-ABA4-41CE-9855-B4DBC457431E}" type="slidenum">
              <a:rPr lang="en-US" smtClean="0"/>
              <a:t>‹#›</a:t>
            </a:fld>
            <a:endParaRPr lang="en-US"/>
          </a:p>
        </p:txBody>
      </p:sp>
    </p:spTree>
    <p:extLst>
      <p:ext uri="{BB962C8B-B14F-4D97-AF65-F5344CB8AC3E}">
        <p14:creationId xmlns:p14="http://schemas.microsoft.com/office/powerpoint/2010/main" val="3037690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011B4BB-3BA2-4045-AB52-3830521ADA20}" type="datetimeFigureOut">
              <a:rPr lang="en-US" smtClean="0"/>
              <a:t>7/11/2018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8E7209-ABA4-41CE-9855-B4DBC457431E}" type="slidenum">
              <a:rPr lang="en-US" smtClean="0"/>
              <a:t>‹#›</a:t>
            </a:fld>
            <a:endParaRPr lang="en-US"/>
          </a:p>
        </p:txBody>
      </p:sp>
    </p:spTree>
    <p:extLst>
      <p:ext uri="{BB962C8B-B14F-4D97-AF65-F5344CB8AC3E}">
        <p14:creationId xmlns:p14="http://schemas.microsoft.com/office/powerpoint/2010/main" val="32819417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011B4BB-3BA2-4045-AB52-3830521ADA20}" type="datetimeFigureOut">
              <a:rPr lang="en-US" smtClean="0"/>
              <a:t>7/11/2018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8E7209-ABA4-41CE-9855-B4DBC457431E}" type="slidenum">
              <a:rPr lang="en-US" smtClean="0"/>
              <a:t>‹#›</a:t>
            </a:fld>
            <a:endParaRPr lang="en-US"/>
          </a:p>
        </p:txBody>
      </p:sp>
    </p:spTree>
    <p:extLst>
      <p:ext uri="{BB962C8B-B14F-4D97-AF65-F5344CB8AC3E}">
        <p14:creationId xmlns:p14="http://schemas.microsoft.com/office/powerpoint/2010/main" val="3172048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011B4BB-3BA2-4045-AB52-3830521ADA20}" type="datetimeFigureOut">
              <a:rPr lang="en-US" smtClean="0"/>
              <a:t>7/11/2018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8E7209-ABA4-41CE-9855-B4DBC457431E}" type="slidenum">
              <a:rPr lang="en-US" smtClean="0"/>
              <a:t>‹#›</a:t>
            </a:fld>
            <a:endParaRPr lang="en-US"/>
          </a:p>
        </p:txBody>
      </p:sp>
    </p:spTree>
    <p:extLst>
      <p:ext uri="{BB962C8B-B14F-4D97-AF65-F5344CB8AC3E}">
        <p14:creationId xmlns:p14="http://schemas.microsoft.com/office/powerpoint/2010/main" val="9265885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011B4BB-3BA2-4045-AB52-3830521ADA20}" type="datetimeFigureOut">
              <a:rPr lang="en-US" smtClean="0"/>
              <a:t>7/11/2018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8E7209-ABA4-41CE-9855-B4DBC457431E}" type="slidenum">
              <a:rPr lang="en-US" smtClean="0"/>
              <a:t>‹#›</a:t>
            </a:fld>
            <a:endParaRPr lang="en-US"/>
          </a:p>
        </p:txBody>
      </p:sp>
    </p:spTree>
    <p:extLst>
      <p:ext uri="{BB962C8B-B14F-4D97-AF65-F5344CB8AC3E}">
        <p14:creationId xmlns:p14="http://schemas.microsoft.com/office/powerpoint/2010/main" val="12486140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011B4BB-3BA2-4045-AB52-3830521ADA20}" type="datetimeFigureOut">
              <a:rPr lang="en-US" smtClean="0"/>
              <a:t>7/11/2018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8E7209-ABA4-41CE-9855-B4DBC457431E}" type="slidenum">
              <a:rPr lang="en-US" smtClean="0"/>
              <a:t>‹#›</a:t>
            </a:fld>
            <a:endParaRPr lang="en-US"/>
          </a:p>
        </p:txBody>
      </p:sp>
    </p:spTree>
    <p:extLst>
      <p:ext uri="{BB962C8B-B14F-4D97-AF65-F5344CB8AC3E}">
        <p14:creationId xmlns:p14="http://schemas.microsoft.com/office/powerpoint/2010/main" val="15577200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011B4BB-3BA2-4045-AB52-3830521ADA20}" type="datetimeFigureOut">
              <a:rPr lang="en-US" smtClean="0"/>
              <a:t>7/11/2018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8E7209-ABA4-41CE-9855-B4DBC457431E}" type="slidenum">
              <a:rPr lang="en-US" smtClean="0"/>
              <a:t>‹#›</a:t>
            </a:fld>
            <a:endParaRPr lang="en-US"/>
          </a:p>
        </p:txBody>
      </p:sp>
    </p:spTree>
    <p:extLst>
      <p:ext uri="{BB962C8B-B14F-4D97-AF65-F5344CB8AC3E}">
        <p14:creationId xmlns:p14="http://schemas.microsoft.com/office/powerpoint/2010/main" val="25906740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11B4BB-3BA2-4045-AB52-3830521ADA20}" type="datetimeFigureOut">
              <a:rPr lang="en-US" smtClean="0"/>
              <a:t>7/11/2018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8E7209-ABA4-41CE-9855-B4DBC457431E}" type="slidenum">
              <a:rPr lang="en-US" smtClean="0"/>
              <a:t>‹#›</a:t>
            </a:fld>
            <a:endParaRPr lang="en-US"/>
          </a:p>
        </p:txBody>
      </p:sp>
    </p:spTree>
    <p:extLst>
      <p:ext uri="{BB962C8B-B14F-4D97-AF65-F5344CB8AC3E}">
        <p14:creationId xmlns:p14="http://schemas.microsoft.com/office/powerpoint/2010/main" val="5112811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011B4BB-3BA2-4045-AB52-3830521ADA20}" type="datetimeFigureOut">
              <a:rPr lang="en-US" smtClean="0"/>
              <a:t>7/11/2018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8E7209-ABA4-41CE-9855-B4DBC457431E}" type="slidenum">
              <a:rPr lang="en-US" smtClean="0"/>
              <a:t>‹#›</a:t>
            </a:fld>
            <a:endParaRPr lang="en-US"/>
          </a:p>
        </p:txBody>
      </p:sp>
    </p:spTree>
    <p:extLst>
      <p:ext uri="{BB962C8B-B14F-4D97-AF65-F5344CB8AC3E}">
        <p14:creationId xmlns:p14="http://schemas.microsoft.com/office/powerpoint/2010/main" val="27806021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011B4BB-3BA2-4045-AB52-3830521ADA20}" type="datetimeFigureOut">
              <a:rPr lang="en-US" smtClean="0"/>
              <a:t>7/11/2018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8E7209-ABA4-41CE-9855-B4DBC457431E}" type="slidenum">
              <a:rPr lang="en-US" smtClean="0"/>
              <a:t>‹#›</a:t>
            </a:fld>
            <a:endParaRPr lang="en-US"/>
          </a:p>
        </p:txBody>
      </p:sp>
    </p:spTree>
    <p:extLst>
      <p:ext uri="{BB962C8B-B14F-4D97-AF65-F5344CB8AC3E}">
        <p14:creationId xmlns:p14="http://schemas.microsoft.com/office/powerpoint/2010/main" val="4821200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11B4BB-3BA2-4045-AB52-3830521ADA20}" type="datetimeFigureOut">
              <a:rPr lang="en-US" smtClean="0"/>
              <a:t>7/11/2018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8E7209-ABA4-41CE-9855-B4DBC457431E}" type="slidenum">
              <a:rPr lang="en-US" smtClean="0"/>
              <a:t>‹#›</a:t>
            </a:fld>
            <a:endParaRPr lang="en-US"/>
          </a:p>
        </p:txBody>
      </p:sp>
    </p:spTree>
    <p:extLst>
      <p:ext uri="{BB962C8B-B14F-4D97-AF65-F5344CB8AC3E}">
        <p14:creationId xmlns:p14="http://schemas.microsoft.com/office/powerpoint/2010/main" val="22912698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tiff"/><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9.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62001"/>
            <a:ext cx="7772400" cy="2838450"/>
          </a:xfrm>
        </p:spPr>
        <p:txBody>
          <a:bodyPr>
            <a:normAutofit/>
          </a:bodyPr>
          <a:lstStyle/>
          <a:p>
            <a:r>
              <a:rPr lang="en-US" dirty="0" smtClean="0"/>
              <a:t>Measuring Gypsum Boards</a:t>
            </a:r>
            <a:br>
              <a:rPr lang="en-US" dirty="0" smtClean="0"/>
            </a:br>
            <a:r>
              <a:rPr lang="en-US" dirty="0" smtClean="0"/>
              <a:t>Soaking boards to an even moisture distribution, drying, acclimating and measuring</a:t>
            </a:r>
            <a:endParaRPr lang="en-US" dirty="0"/>
          </a:p>
        </p:txBody>
      </p:sp>
      <p:sp>
        <p:nvSpPr>
          <p:cNvPr id="3" name="Subtitle 2"/>
          <p:cNvSpPr>
            <a:spLocks noGrp="1"/>
          </p:cNvSpPr>
          <p:nvPr>
            <p:ph type="subTitle" idx="1"/>
          </p:nvPr>
        </p:nvSpPr>
        <p:spPr/>
        <p:txBody>
          <a:bodyPr/>
          <a:lstStyle/>
          <a:p>
            <a:r>
              <a:rPr lang="en-US" dirty="0" smtClean="0"/>
              <a:t>Preliminary report</a:t>
            </a:r>
          </a:p>
          <a:p>
            <a:r>
              <a:rPr lang="en-US" dirty="0" smtClean="0"/>
              <a:t>11.10.2016</a:t>
            </a:r>
          </a:p>
          <a:p>
            <a:r>
              <a:rPr lang="en-US" dirty="0" smtClean="0"/>
              <a:t>Updated 9.5.2017</a:t>
            </a:r>
            <a:endParaRPr lang="en-US" dirty="0"/>
          </a:p>
        </p:txBody>
      </p:sp>
    </p:spTree>
    <p:extLst>
      <p:ext uri="{BB962C8B-B14F-4D97-AF65-F5344CB8AC3E}">
        <p14:creationId xmlns:p14="http://schemas.microsoft.com/office/powerpoint/2010/main" val="4544470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sz="1800" dirty="0" smtClean="0"/>
              <a:t>Cleaning access wax of the front and the back:</a:t>
            </a:r>
            <a:br>
              <a:rPr lang="en-US" sz="1800" dirty="0" smtClean="0"/>
            </a:br>
            <a:r>
              <a:rPr lang="en-US" sz="1800" dirty="0" smtClean="0"/>
              <a:t>-Use an </a:t>
            </a:r>
            <a:r>
              <a:rPr lang="en-US" sz="1800" dirty="0"/>
              <a:t>X</a:t>
            </a:r>
            <a:r>
              <a:rPr lang="en-US" sz="1800" dirty="0" smtClean="0"/>
              <a:t>-</a:t>
            </a:r>
            <a:r>
              <a:rPr lang="en-US" sz="1800" dirty="0" err="1" smtClean="0"/>
              <a:t>acto</a:t>
            </a:r>
            <a:r>
              <a:rPr lang="en-US" sz="1800" dirty="0" smtClean="0"/>
              <a:t> knife and scrape front and back side clean of wax. Hold at approximately 15degree angle towards the board. Board is ready for </a:t>
            </a:r>
            <a:r>
              <a:rPr lang="en-US" sz="1800" dirty="0" err="1" smtClean="0"/>
              <a:t>Oventest</a:t>
            </a:r>
            <a:r>
              <a:rPr lang="en-US" sz="1800" dirty="0" smtClean="0"/>
              <a:t>. </a:t>
            </a:r>
            <a:br>
              <a:rPr lang="en-US" sz="1800" dirty="0" smtClean="0"/>
            </a:br>
            <a:r>
              <a:rPr lang="en-US" sz="1800" dirty="0" smtClean="0"/>
              <a:t>Board preparation is finished.</a:t>
            </a:r>
            <a:br>
              <a:rPr lang="en-US" sz="1800" dirty="0" smtClean="0"/>
            </a:br>
            <a:r>
              <a:rPr lang="en-US" sz="1800" dirty="0" smtClean="0"/>
              <a:t>Note weight in </a:t>
            </a:r>
            <a:r>
              <a:rPr lang="en-US" sz="1800" b="1" u="sng" dirty="0" smtClean="0"/>
              <a:t>Form 1</a:t>
            </a:r>
            <a:r>
              <a:rPr lang="en-US" sz="1800" dirty="0" smtClean="0"/>
              <a:t> with wax in field ”C,1.05”</a:t>
            </a:r>
            <a:endParaRPr lang="en-US" sz="18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676144" y="2034381"/>
            <a:ext cx="3791712" cy="3657600"/>
          </a:xfrm>
        </p:spPr>
      </p:pic>
    </p:spTree>
    <p:extLst>
      <p:ext uri="{BB962C8B-B14F-4D97-AF65-F5344CB8AC3E}">
        <p14:creationId xmlns:p14="http://schemas.microsoft.com/office/powerpoint/2010/main" val="36760825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001000" cy="1143000"/>
          </a:xfrm>
        </p:spPr>
        <p:txBody>
          <a:bodyPr>
            <a:normAutofit/>
          </a:bodyPr>
          <a:lstStyle/>
          <a:p>
            <a:pPr algn="l"/>
            <a:r>
              <a:rPr lang="en-US" sz="1800" dirty="0" smtClean="0"/>
              <a:t>Determining dry weight: </a:t>
            </a:r>
            <a:r>
              <a:rPr lang="en-US" sz="1800" dirty="0"/>
              <a:t>P</a:t>
            </a:r>
            <a:r>
              <a:rPr lang="en-US" sz="1800" dirty="0" smtClean="0"/>
              <a:t>anels are set horizontal with spacers to prohibit any damage to the waxed edges. While in the oven, the wax is soft. Store to cool down, without touching the edge. Once cooled, the edges are good to touch.</a:t>
            </a:r>
            <a:endParaRPr lang="en-US" sz="1800"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659781" y="1600200"/>
            <a:ext cx="3824438" cy="4525963"/>
          </a:xfrm>
        </p:spPr>
      </p:pic>
    </p:spTree>
    <p:extLst>
      <p:ext uri="{BB962C8B-B14F-4D97-AF65-F5344CB8AC3E}">
        <p14:creationId xmlns:p14="http://schemas.microsoft.com/office/powerpoint/2010/main" val="4151510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316162"/>
          </a:xfrm>
        </p:spPr>
        <p:txBody>
          <a:bodyPr>
            <a:normAutofit fontScale="90000"/>
          </a:bodyPr>
          <a:lstStyle/>
          <a:p>
            <a:pPr algn="l"/>
            <a:r>
              <a:rPr lang="en-US" sz="1800" dirty="0" smtClean="0"/>
              <a:t>Oven test is to be performed at 113F. The oven test is finished, when 3 consecutive </a:t>
            </a:r>
            <a:r>
              <a:rPr lang="en-US" sz="1800" dirty="0" err="1" smtClean="0"/>
              <a:t>weighings</a:t>
            </a:r>
            <a:r>
              <a:rPr lang="en-US" sz="1800" dirty="0" smtClean="0"/>
              <a:t> at least 1 hour apart, show no difference. All weights for oven drying should be entered in File 1,  </a:t>
            </a:r>
            <a:r>
              <a:rPr lang="en-US" sz="1800" u="sng" dirty="0" smtClean="0"/>
              <a:t>Form 2</a:t>
            </a:r>
            <a:r>
              <a:rPr lang="en-US" sz="1800" dirty="0" smtClean="0"/>
              <a:t>. </a:t>
            </a:r>
            <a:r>
              <a:rPr lang="en-US" sz="1800" i="1" dirty="0"/>
              <a:t>B</a:t>
            </a:r>
            <a:r>
              <a:rPr lang="en-US" sz="1800" i="1" dirty="0" smtClean="0"/>
              <a:t>oard number (B, 2.09…) </a:t>
            </a:r>
            <a:r>
              <a:rPr lang="en-US" sz="1800" dirty="0" smtClean="0"/>
              <a:t>and </a:t>
            </a:r>
            <a:r>
              <a:rPr lang="en-US" sz="1800" i="1" dirty="0" smtClean="0"/>
              <a:t>weights (C, 2.09….</a:t>
            </a:r>
            <a:r>
              <a:rPr lang="en-US" sz="1800" dirty="0" smtClean="0"/>
              <a:t>).</a:t>
            </a:r>
            <a:br>
              <a:rPr lang="en-US" sz="1800" dirty="0" smtClean="0"/>
            </a:br>
            <a:r>
              <a:rPr lang="en-US" sz="1800" dirty="0" smtClean="0"/>
              <a:t>Final dry weights should be written in (N,2.09…). </a:t>
            </a:r>
            <a:br>
              <a:rPr lang="en-US" sz="1800" dirty="0" smtClean="0"/>
            </a:br>
            <a:r>
              <a:rPr lang="en-US" sz="900" dirty="0"/>
              <a:t/>
            </a:r>
            <a:br>
              <a:rPr lang="en-US" sz="900" dirty="0"/>
            </a:br>
            <a:r>
              <a:rPr lang="en-US" sz="1800" dirty="0" smtClean="0"/>
              <a:t>The thus established dry weights are used to determine the target weights for soaking and the target weights for the different acclimation steps. Enter dry weights in </a:t>
            </a:r>
            <a:r>
              <a:rPr lang="en-US" sz="1800" u="sng" dirty="0" smtClean="0"/>
              <a:t>File 1, Form 3</a:t>
            </a:r>
            <a:r>
              <a:rPr lang="en-US" sz="1800" dirty="0"/>
              <a:t> </a:t>
            </a:r>
            <a:r>
              <a:rPr lang="en-US" sz="1800" dirty="0" smtClean="0"/>
              <a:t>for each board at “C, 3.09…”. The soaking and acclimation weights are calculated for 4.6%, 2.7%, 1.9%, 1.4% -0.4g, -0.4g, -0.3g, -0.3g. Enter values in respective forms</a:t>
            </a:r>
            <a:r>
              <a:rPr lang="en-US" sz="1800" dirty="0"/>
              <a:t> </a:t>
            </a:r>
            <a:r>
              <a:rPr lang="en-US" sz="1800" dirty="0" smtClean="0"/>
              <a:t>(File 1, Form 1, </a:t>
            </a:r>
            <a:r>
              <a:rPr lang="en-US" sz="1800" dirty="0" err="1" smtClean="0"/>
              <a:t>Brd</a:t>
            </a:r>
            <a:r>
              <a:rPr lang="en-US" sz="1800" dirty="0" smtClean="0"/>
              <a:t> 1… , (E,1.05) thru (M,1.05)).</a:t>
            </a:r>
            <a:endParaRPr lang="en-US" sz="18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71600" y="2895600"/>
            <a:ext cx="4627081" cy="3276600"/>
          </a:xfrm>
        </p:spPr>
      </p:pic>
    </p:spTree>
    <p:extLst>
      <p:ext uri="{BB962C8B-B14F-4D97-AF65-F5344CB8AC3E}">
        <p14:creationId xmlns:p14="http://schemas.microsoft.com/office/powerpoint/2010/main" val="18279687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468562"/>
          </a:xfrm>
          <a:ln>
            <a:solidFill>
              <a:schemeClr val="accent1"/>
            </a:solidFill>
          </a:ln>
        </p:spPr>
        <p:txBody>
          <a:bodyPr>
            <a:normAutofit fontScale="90000"/>
          </a:bodyPr>
          <a:lstStyle/>
          <a:p>
            <a:pPr algn="l"/>
            <a:r>
              <a:rPr lang="en-US" sz="1800" dirty="0" smtClean="0"/>
              <a:t>Soak to target soaking weight in several steps with </a:t>
            </a:r>
            <a:r>
              <a:rPr lang="en-US" sz="1800" dirty="0" err="1" smtClean="0"/>
              <a:t>inbetween</a:t>
            </a:r>
            <a:r>
              <a:rPr lang="en-US" sz="1800" dirty="0" smtClean="0"/>
              <a:t> drying. Establish soaking times by testing the extra board with waxed edges. </a:t>
            </a:r>
            <a:r>
              <a:rPr lang="en-US" sz="1800" dirty="0"/>
              <a:t>T</a:t>
            </a:r>
            <a:r>
              <a:rPr lang="en-US" sz="1800" dirty="0" smtClean="0"/>
              <a:t>imes for submerging in water can vary </a:t>
            </a:r>
            <a:r>
              <a:rPr lang="en-US" sz="1800" dirty="0" err="1" smtClean="0"/>
              <a:t>betweena</a:t>
            </a:r>
            <a:r>
              <a:rPr lang="en-US" sz="1800" dirty="0" smtClean="0"/>
              <a:t> few seconds and several hours. Try to soak the boards to target soaking weight in at least 4 steps, more if feasible. Between each step the boards are “dried off”, see next slide.</a:t>
            </a:r>
            <a:r>
              <a:rPr lang="en-US" sz="900" dirty="0" smtClean="0"/>
              <a:t/>
            </a:r>
            <a:br>
              <a:rPr lang="en-US" sz="900" dirty="0" smtClean="0"/>
            </a:br>
            <a:r>
              <a:rPr lang="en-US" sz="900" dirty="0" smtClean="0"/>
              <a:t> </a:t>
            </a:r>
            <a:br>
              <a:rPr lang="en-US" sz="900" dirty="0" smtClean="0"/>
            </a:br>
            <a:r>
              <a:rPr lang="en-US" sz="1800" b="1" dirty="0" smtClean="0"/>
              <a:t>Soaking:</a:t>
            </a:r>
            <a:r>
              <a:rPr lang="en-US" sz="1800" dirty="0"/>
              <a:t/>
            </a:r>
            <a:br>
              <a:rPr lang="en-US" sz="1800" dirty="0"/>
            </a:br>
            <a:r>
              <a:rPr lang="en-US" sz="1800" dirty="0" smtClean="0"/>
              <a:t>To prohibit boards from floating on the surface of the water bath, a piece of wood  with 3 or 4 non-corroding nails can be use to push the gypsum boards under the water surface. Flip gypsum boards over for each soaking interval. (Up side and down side are changed for each soaking interval).</a:t>
            </a:r>
            <a:endParaRPr lang="en-US" sz="18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00201" y="2743200"/>
            <a:ext cx="5029200" cy="3840163"/>
          </a:xfrm>
        </p:spPr>
      </p:pic>
    </p:spTree>
    <p:extLst>
      <p:ext uri="{BB962C8B-B14F-4D97-AF65-F5344CB8AC3E}">
        <p14:creationId xmlns:p14="http://schemas.microsoft.com/office/powerpoint/2010/main" val="6038936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1800" dirty="0" smtClean="0"/>
              <a:t>Soaking: Several cycles were done to soak the boards. Leave a predetermined time to soak in several steps to 4.6%</a:t>
            </a:r>
            <a:endParaRPr lang="en-US" sz="18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4691" y="1600200"/>
            <a:ext cx="6034617" cy="4525963"/>
          </a:xfrm>
        </p:spPr>
      </p:pic>
    </p:spTree>
    <p:extLst>
      <p:ext uri="{BB962C8B-B14F-4D97-AF65-F5344CB8AC3E}">
        <p14:creationId xmlns:p14="http://schemas.microsoft.com/office/powerpoint/2010/main" val="10344971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8229600" cy="1782762"/>
          </a:xfrm>
        </p:spPr>
        <p:txBody>
          <a:bodyPr>
            <a:normAutofit fontScale="90000"/>
          </a:bodyPr>
          <a:lstStyle/>
          <a:p>
            <a:pPr algn="l"/>
            <a:r>
              <a:rPr lang="en-US" sz="1800" b="1" dirty="0" smtClean="0"/>
              <a:t>Drying-off</a:t>
            </a:r>
            <a:r>
              <a:rPr lang="en-US" sz="1800" dirty="0" smtClean="0"/>
              <a:t> between soaking intervals: Grab edges to take out of water. Shake surface water off and dry waxed edges with paper towel. To eliminate human influence of </a:t>
            </a:r>
            <a:r>
              <a:rPr lang="en-US" sz="1800" dirty="0"/>
              <a:t>a</a:t>
            </a:r>
            <a:r>
              <a:rPr lang="en-US" sz="1800" dirty="0" smtClean="0"/>
              <a:t>symmetric padding, I used layers: Lay on a flat waterproof surface for 60 seconds, as described below:</a:t>
            </a:r>
            <a:br>
              <a:rPr lang="en-US" sz="1800" dirty="0" smtClean="0"/>
            </a:br>
            <a:r>
              <a:rPr lang="en-US" sz="1800" dirty="0" smtClean="0">
                <a:solidFill>
                  <a:srgbClr val="FF0000"/>
                </a:solidFill>
              </a:rPr>
              <a:t>First layer: </a:t>
            </a:r>
            <a:r>
              <a:rPr lang="en-US" sz="1800" dirty="0" smtClean="0"/>
              <a:t>3 sheets paper towel dry.</a:t>
            </a:r>
            <a:r>
              <a:rPr lang="en-US" sz="1800" dirty="0" smtClean="0">
                <a:solidFill>
                  <a:srgbClr val="FF0000"/>
                </a:solidFill>
              </a:rPr>
              <a:t> Second layer: </a:t>
            </a:r>
            <a:r>
              <a:rPr lang="en-US" sz="1800" dirty="0" smtClean="0"/>
              <a:t>soaked board. </a:t>
            </a:r>
            <a:r>
              <a:rPr lang="en-US" sz="1800" dirty="0" smtClean="0">
                <a:solidFill>
                  <a:srgbClr val="FF0000"/>
                </a:solidFill>
              </a:rPr>
              <a:t>Third layer: </a:t>
            </a:r>
            <a:r>
              <a:rPr lang="en-US" sz="1800" dirty="0" smtClean="0"/>
              <a:t>3 sheets paper towel dry. </a:t>
            </a:r>
            <a:r>
              <a:rPr lang="en-US" sz="1800" dirty="0" smtClean="0">
                <a:solidFill>
                  <a:srgbClr val="FF0000"/>
                </a:solidFill>
              </a:rPr>
              <a:t>Fourth layer: </a:t>
            </a:r>
            <a:r>
              <a:rPr lang="en-US" sz="1800" dirty="0" smtClean="0"/>
              <a:t>flat plate (absolutely flat tile larger than board. </a:t>
            </a:r>
            <a:br>
              <a:rPr lang="en-US" sz="1800" dirty="0" smtClean="0"/>
            </a:br>
            <a:r>
              <a:rPr lang="en-US" sz="1800" dirty="0" smtClean="0">
                <a:solidFill>
                  <a:srgbClr val="FF0000"/>
                </a:solidFill>
              </a:rPr>
              <a:t>Fifth layer: </a:t>
            </a:r>
            <a:r>
              <a:rPr lang="en-US" sz="1800" dirty="0" smtClean="0"/>
              <a:t>book weight 6pds.  Leave paper towel, board and book sitting for 60 seconds, then record weight. Determine, if more soaking is needed or if target soaking weight has been reached.</a:t>
            </a:r>
            <a:endParaRPr lang="en-US" sz="1800"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33600" y="2235483"/>
            <a:ext cx="5120320" cy="4271680"/>
          </a:xfrm>
        </p:spPr>
      </p:pic>
    </p:spTree>
    <p:extLst>
      <p:ext uri="{BB962C8B-B14F-4D97-AF65-F5344CB8AC3E}">
        <p14:creationId xmlns:p14="http://schemas.microsoft.com/office/powerpoint/2010/main" val="20399367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sz="1800" dirty="0" smtClean="0"/>
              <a:t>Weighing sample: Use spacers on scale to eliminate putting pressure on the board. </a:t>
            </a:r>
            <a:r>
              <a:rPr lang="en-US" sz="1800" dirty="0"/>
              <a:t/>
            </a:r>
            <a:br>
              <a:rPr lang="en-US" sz="1800" dirty="0"/>
            </a:br>
            <a:r>
              <a:rPr lang="en-US" sz="1800" dirty="0" smtClean="0"/>
              <a:t>After weighing, grab board by edges and place into solution again with push-down contraption.</a:t>
            </a:r>
            <a:br>
              <a:rPr lang="en-US" sz="1800" dirty="0" smtClean="0"/>
            </a:br>
            <a:r>
              <a:rPr lang="en-US" sz="1800" dirty="0" smtClean="0"/>
              <a:t>Repeat, record weight and soaking times. Once target weight has been reached, place in Quart Ziploc freezer bags with spacers (next slides) for acclimation. Record weights in File 1, Form 1 for each board.</a:t>
            </a:r>
            <a:endParaRPr lang="en-US" sz="18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92719" y="1600200"/>
            <a:ext cx="6358561" cy="4525963"/>
          </a:xfrm>
        </p:spPr>
      </p:pic>
    </p:spTree>
    <p:extLst>
      <p:ext uri="{BB962C8B-B14F-4D97-AF65-F5344CB8AC3E}">
        <p14:creationId xmlns:p14="http://schemas.microsoft.com/office/powerpoint/2010/main" val="11270516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0"/>
            <a:ext cx="8229600" cy="4572000"/>
          </a:xfrm>
        </p:spPr>
        <p:txBody>
          <a:bodyPr>
            <a:normAutofit/>
          </a:bodyPr>
          <a:lstStyle/>
          <a:p>
            <a:pPr algn="l"/>
            <a:r>
              <a:rPr lang="en-US" sz="1800" dirty="0" smtClean="0"/>
              <a:t>To acclimate boards, allow at least 2 days between each measurement series.</a:t>
            </a:r>
            <a:br>
              <a:rPr lang="en-US" sz="1800" dirty="0" smtClean="0"/>
            </a:br>
            <a:r>
              <a:rPr lang="en-US" sz="1800" dirty="0" smtClean="0"/>
              <a:t>The actual weight of each board before placing in acclimation “bag” should be noted on File1, Form 1 for each board (column 1.17)</a:t>
            </a:r>
            <a:br>
              <a:rPr lang="en-US" sz="1800" dirty="0" smtClean="0"/>
            </a:br>
            <a:r>
              <a:rPr lang="en-US" sz="1800" dirty="0"/>
              <a:t/>
            </a:r>
            <a:br>
              <a:rPr lang="en-US" sz="1800" dirty="0"/>
            </a:br>
            <a:r>
              <a:rPr lang="en-US" sz="1800" dirty="0" smtClean="0"/>
              <a:t>Suggestion </a:t>
            </a:r>
            <a:r>
              <a:rPr lang="en-US" sz="1800" dirty="0"/>
              <a:t>for </a:t>
            </a:r>
            <a:r>
              <a:rPr lang="en-US" sz="1800" dirty="0" smtClean="0"/>
              <a:t>acclimation “bag”: </a:t>
            </a:r>
            <a:r>
              <a:rPr lang="en-US" sz="1800" dirty="0"/>
              <a:t>I </a:t>
            </a:r>
            <a:r>
              <a:rPr lang="en-US" sz="1800" dirty="0" smtClean="0"/>
              <a:t>found the best “bag” for acclimation to be a Quart Freezer Ziploc bag. I added at least 5 spacers per side per bag. Then, I double bagged with a Ziploc “</a:t>
            </a:r>
            <a:r>
              <a:rPr lang="en-US" sz="1800" dirty="0" err="1" smtClean="0"/>
              <a:t>Zip’n</a:t>
            </a:r>
            <a:r>
              <a:rPr lang="en-US" sz="1800" dirty="0" smtClean="0"/>
              <a:t> Steam” bag. If RH probe is used, eliminate one of the center spacers. Make a slit in bag and insert RH probe with cable. </a:t>
            </a:r>
            <a:r>
              <a:rPr lang="en-US" sz="1800" dirty="0"/>
              <a:t>C</a:t>
            </a:r>
            <a:r>
              <a:rPr lang="en-US" sz="1800" dirty="0" smtClean="0"/>
              <a:t>lose bag with masking tape.</a:t>
            </a:r>
            <a:br>
              <a:rPr lang="en-US" sz="1800" dirty="0" smtClean="0"/>
            </a:br>
            <a:r>
              <a:rPr lang="en-US" sz="1800" dirty="0"/>
              <a:t/>
            </a:r>
            <a:br>
              <a:rPr lang="en-US" sz="1800" dirty="0"/>
            </a:br>
            <a:r>
              <a:rPr lang="en-US" sz="1800" dirty="0"/>
              <a:t>The RH probe should not be used, for the first </a:t>
            </a:r>
            <a:r>
              <a:rPr lang="en-US" sz="1800" dirty="0" smtClean="0"/>
              <a:t>(second) acclimation </a:t>
            </a:r>
            <a:r>
              <a:rPr lang="en-US" sz="1800" dirty="0"/>
              <a:t>at about 4.6</a:t>
            </a:r>
            <a:r>
              <a:rPr lang="en-US" sz="1800" dirty="0" smtClean="0"/>
              <a:t>% (2.6%), </a:t>
            </a:r>
            <a:r>
              <a:rPr lang="en-US" sz="1800" dirty="0"/>
              <a:t>because at that time the relative humidity in the bag is at 99.9%. After the acclimation to 2.6</a:t>
            </a:r>
            <a:r>
              <a:rPr lang="en-US" sz="1800" dirty="0" smtClean="0"/>
              <a:t>% (1.9%), </a:t>
            </a:r>
            <a:r>
              <a:rPr lang="en-US" sz="1800" dirty="0"/>
              <a:t>the relative humidity in the bag </a:t>
            </a:r>
            <a:r>
              <a:rPr lang="en-US" sz="1800" dirty="0" smtClean="0"/>
              <a:t>can be measured. For all consecutive acclimation steps the RH probes should be used.</a:t>
            </a:r>
            <a:br>
              <a:rPr lang="en-US" sz="1800" dirty="0" smtClean="0"/>
            </a:br>
            <a:endParaRPr lang="en-US" sz="1800" dirty="0"/>
          </a:p>
        </p:txBody>
      </p:sp>
    </p:spTree>
    <p:extLst>
      <p:ext uri="{BB962C8B-B14F-4D97-AF65-F5344CB8AC3E}">
        <p14:creationId xmlns:p14="http://schemas.microsoft.com/office/powerpoint/2010/main" val="14325464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630362"/>
          </a:xfrm>
        </p:spPr>
        <p:txBody>
          <a:bodyPr>
            <a:noAutofit/>
          </a:bodyPr>
          <a:lstStyle/>
          <a:p>
            <a:pPr algn="l"/>
            <a:r>
              <a:rPr lang="en-US" sz="1400" dirty="0"/>
              <a:t>To find position of spacers, place the board in the center of the bag and close the bag. Mark position of spacer as indicated in Photo 1. </a:t>
            </a:r>
            <a:br>
              <a:rPr lang="en-US" sz="1400" dirty="0"/>
            </a:br>
            <a:r>
              <a:rPr lang="en-US" sz="1400" dirty="0"/>
              <a:t>Use round small cylinders </a:t>
            </a:r>
            <a:r>
              <a:rPr lang="en-US" sz="1400" dirty="0" smtClean="0"/>
              <a:t>Photo 3 found </a:t>
            </a:r>
            <a:r>
              <a:rPr lang="en-US" sz="1400" dirty="0"/>
              <a:t>in hardware stores in the spacer section about 1 cm long and dia. about </a:t>
            </a:r>
            <a:r>
              <a:rPr lang="en-US" sz="1400" dirty="0" smtClean="0"/>
              <a:t>7mm</a:t>
            </a:r>
            <a:r>
              <a:rPr lang="en-US" sz="1400" dirty="0"/>
              <a:t>. Use small strip of duct tape to attach the spacers to the marked positions. Photo 2.</a:t>
            </a:r>
            <a:br>
              <a:rPr lang="en-US" sz="1400" dirty="0"/>
            </a:br>
            <a:r>
              <a:rPr lang="en-US" sz="1400" dirty="0" smtClean="0"/>
              <a:t>Double bag to reduce weight loss during acclimation. As a second bag I used the Ziploc </a:t>
            </a:r>
            <a:r>
              <a:rPr lang="en-US" sz="1400" dirty="0" err="1" smtClean="0"/>
              <a:t>Zip’n</a:t>
            </a:r>
            <a:r>
              <a:rPr lang="en-US" sz="1400" dirty="0" smtClean="0"/>
              <a:t> Steam bags, which are slightly larger than the freezer bags.</a:t>
            </a:r>
            <a:endParaRPr lang="en-US" sz="1400" dirty="0"/>
          </a:p>
        </p:txBody>
      </p:sp>
      <p:graphicFrame>
        <p:nvGraphicFramePr>
          <p:cNvPr id="10" name="Table 9"/>
          <p:cNvGraphicFramePr>
            <a:graphicFrameLocks noGrp="1"/>
          </p:cNvGraphicFramePr>
          <p:nvPr>
            <p:extLst>
              <p:ext uri="{D42A27DB-BD31-4B8C-83A1-F6EECF244321}">
                <p14:modId xmlns:p14="http://schemas.microsoft.com/office/powerpoint/2010/main" val="2797484229"/>
              </p:ext>
            </p:extLst>
          </p:nvPr>
        </p:nvGraphicFramePr>
        <p:xfrm>
          <a:off x="609600" y="2057400"/>
          <a:ext cx="8077200" cy="4572000"/>
        </p:xfrm>
        <a:graphic>
          <a:graphicData uri="http://schemas.openxmlformats.org/drawingml/2006/table">
            <a:tbl>
              <a:tblPr firstRow="1" bandRow="1">
                <a:tableStyleId>{5C22544A-7EE6-4342-B048-85BDC9FD1C3A}</a:tableStyleId>
              </a:tblPr>
              <a:tblGrid>
                <a:gridCol w="4038600"/>
                <a:gridCol w="1346200"/>
                <a:gridCol w="2692400"/>
              </a:tblGrid>
              <a:tr h="4572000">
                <a:tc>
                  <a:txBody>
                    <a:bodyPr/>
                    <a:lstStyle/>
                    <a:p>
                      <a:endParaRPr lang="en-US" dirty="0"/>
                    </a:p>
                  </a:txBody>
                  <a:tcPr>
                    <a:solidFill>
                      <a:schemeClr val="bg1"/>
                    </a:solidFill>
                  </a:tcPr>
                </a:tc>
                <a:tc>
                  <a:txBody>
                    <a:bodyPr/>
                    <a:lstStyle/>
                    <a:p>
                      <a:endParaRPr lang="en-US" dirty="0"/>
                    </a:p>
                  </a:txBody>
                  <a:tcPr>
                    <a:solidFill>
                      <a:schemeClr val="bg1"/>
                    </a:solidFill>
                  </a:tcPr>
                </a:tc>
                <a:tc>
                  <a:txBody>
                    <a:bodyPr/>
                    <a:lstStyle/>
                    <a:p>
                      <a:endParaRPr lang="en-US" dirty="0"/>
                    </a:p>
                  </a:txBody>
                  <a:tcPr>
                    <a:solidFill>
                      <a:schemeClr val="bg1"/>
                    </a:solidFill>
                  </a:tcPr>
                </a:tc>
              </a:tr>
            </a:tbl>
          </a:graphicData>
        </a:graphic>
      </p:graphicFrame>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05200" y="2146553"/>
            <a:ext cx="3124200" cy="4005919"/>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2123397"/>
            <a:ext cx="3028950" cy="4038600"/>
          </a:xfrm>
          <a:prstGeom prst="rect">
            <a:avLst/>
          </a:prstGeom>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8000" y="2132484"/>
            <a:ext cx="2007824" cy="4000938"/>
          </a:xfrm>
          <a:prstGeom prst="rect">
            <a:avLst/>
          </a:prstGeom>
        </p:spPr>
      </p:pic>
    </p:spTree>
    <p:extLst>
      <p:ext uri="{BB962C8B-B14F-4D97-AF65-F5344CB8AC3E}">
        <p14:creationId xmlns:p14="http://schemas.microsoft.com/office/powerpoint/2010/main" val="13844493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normAutofit/>
          </a:bodyPr>
          <a:lstStyle/>
          <a:p>
            <a:pPr marL="0" indent="0">
              <a:buNone/>
            </a:pPr>
            <a:r>
              <a:rPr lang="en-US" sz="1800" dirty="0"/>
              <a:t>After </a:t>
            </a:r>
            <a:r>
              <a:rPr lang="en-US" sz="1800" dirty="0" smtClean="0"/>
              <a:t>each completed  </a:t>
            </a:r>
            <a:r>
              <a:rPr lang="en-US" sz="1800" dirty="0"/>
              <a:t>acclimation </a:t>
            </a:r>
            <a:r>
              <a:rPr lang="en-US" sz="1800" dirty="0" smtClean="0"/>
              <a:t>step, the </a:t>
            </a:r>
            <a:r>
              <a:rPr lang="en-US" sz="1800" dirty="0"/>
              <a:t>actual weights are entered into </a:t>
            </a:r>
            <a:r>
              <a:rPr lang="en-US" sz="1800" dirty="0" smtClean="0"/>
              <a:t>File 1, Form </a:t>
            </a:r>
            <a:r>
              <a:rPr lang="en-US" sz="1800" dirty="0"/>
              <a:t>1 (column 1.22). For higher humidity levels </a:t>
            </a:r>
            <a:r>
              <a:rPr lang="en-US" sz="1800" dirty="0" smtClean="0"/>
              <a:t>up </a:t>
            </a:r>
            <a:r>
              <a:rPr lang="en-US" sz="1800" dirty="0"/>
              <a:t>to 0.5g were lost during acclimation in bags. After weighing, the boards need to be wrapped to eliminate weight </a:t>
            </a:r>
            <a:r>
              <a:rPr lang="en-US" sz="1800" dirty="0" smtClean="0"/>
              <a:t>loss, </a:t>
            </a:r>
            <a:r>
              <a:rPr lang="en-US" sz="1800" dirty="0"/>
              <a:t>while taking moisture readings. </a:t>
            </a:r>
            <a:br>
              <a:rPr lang="en-US" sz="1800" dirty="0"/>
            </a:br>
            <a:r>
              <a:rPr lang="en-US" sz="1800" dirty="0"/>
              <a:t>Wrap the board completely into GLAD </a:t>
            </a:r>
            <a:r>
              <a:rPr lang="en-US" sz="1800" dirty="0" err="1"/>
              <a:t>Press’n</a:t>
            </a:r>
            <a:r>
              <a:rPr lang="en-US" sz="1800" dirty="0"/>
              <a:t> Seal plastic for measuring. Cover front and back surface of entire board, with the sticky side on the outside (not facing the board). Leave surface and bottom </a:t>
            </a:r>
            <a:r>
              <a:rPr lang="en-US" sz="1800" dirty="0" smtClean="0"/>
              <a:t> of board free </a:t>
            </a:r>
            <a:r>
              <a:rPr lang="en-US" sz="1800" dirty="0"/>
              <a:t>of extra plastic wrap, fold or roll along edge. See </a:t>
            </a:r>
            <a:r>
              <a:rPr lang="en-US" sz="1800" dirty="0" smtClean="0"/>
              <a:t>photo. </a:t>
            </a:r>
            <a:endParaRPr lang="en-US" sz="18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9231" y="2667000"/>
            <a:ext cx="7086600" cy="3330702"/>
          </a:xfrm>
          <a:prstGeom prst="rect">
            <a:avLst/>
          </a:prstGeom>
        </p:spPr>
      </p:pic>
    </p:spTree>
    <p:extLst>
      <p:ext uri="{BB962C8B-B14F-4D97-AF65-F5344CB8AC3E}">
        <p14:creationId xmlns:p14="http://schemas.microsoft.com/office/powerpoint/2010/main" val="14567889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Testing</a:t>
            </a:r>
            <a:endParaRPr lang="en-US" dirty="0"/>
          </a:p>
        </p:txBody>
      </p:sp>
      <p:sp>
        <p:nvSpPr>
          <p:cNvPr id="3" name="Content Placeholder 2"/>
          <p:cNvSpPr>
            <a:spLocks noGrp="1"/>
          </p:cNvSpPr>
          <p:nvPr>
            <p:ph idx="1"/>
          </p:nvPr>
        </p:nvSpPr>
        <p:spPr/>
        <p:txBody>
          <a:bodyPr>
            <a:normAutofit fontScale="92500" lnSpcReduction="20000"/>
          </a:bodyPr>
          <a:lstStyle/>
          <a:p>
            <a:pPr marL="514350" indent="-514350">
              <a:buFont typeface="+mj-lt"/>
              <a:buAutoNum type="arabicPeriod"/>
            </a:pPr>
            <a:r>
              <a:rPr lang="en-US" dirty="0" smtClean="0"/>
              <a:t> Board preparation with waxed edges</a:t>
            </a:r>
          </a:p>
          <a:p>
            <a:pPr marL="514350" indent="-514350">
              <a:buFont typeface="+mj-lt"/>
              <a:buAutoNum type="arabicPeriod"/>
            </a:pPr>
            <a:r>
              <a:rPr lang="en-US" dirty="0" smtClean="0"/>
              <a:t> Oven test to determine weight at 0% with wax</a:t>
            </a:r>
          </a:p>
          <a:p>
            <a:pPr marL="514350" indent="-514350">
              <a:buFont typeface="+mj-lt"/>
              <a:buAutoNum type="arabicPeriod"/>
            </a:pPr>
            <a:r>
              <a:rPr lang="en-US" dirty="0" smtClean="0"/>
              <a:t>Soaking to at least 4.6% </a:t>
            </a:r>
          </a:p>
          <a:p>
            <a:pPr marL="514350" indent="-514350">
              <a:buFont typeface="+mj-lt"/>
              <a:buAutoNum type="arabicPeriod"/>
            </a:pPr>
            <a:r>
              <a:rPr lang="en-US" dirty="0" smtClean="0"/>
              <a:t>Acclimating; 2 methods in container or wrapped</a:t>
            </a:r>
          </a:p>
          <a:p>
            <a:pPr marL="514350" indent="-514350">
              <a:buFont typeface="+mj-lt"/>
              <a:buAutoNum type="arabicPeriod"/>
            </a:pPr>
            <a:r>
              <a:rPr lang="en-US" dirty="0" smtClean="0"/>
              <a:t>Measuring</a:t>
            </a:r>
          </a:p>
          <a:p>
            <a:pPr marL="514350" indent="-514350">
              <a:buFont typeface="+mj-lt"/>
              <a:buAutoNum type="arabicPeriod"/>
            </a:pPr>
            <a:r>
              <a:rPr lang="en-US" dirty="0" smtClean="0"/>
              <a:t>Drying</a:t>
            </a:r>
          </a:p>
          <a:p>
            <a:pPr marL="514350" indent="-514350">
              <a:buFont typeface="+mj-lt"/>
              <a:buAutoNum type="arabicPeriod"/>
            </a:pPr>
            <a:r>
              <a:rPr lang="en-US" dirty="0" smtClean="0"/>
              <a:t>Acclimating</a:t>
            </a:r>
          </a:p>
          <a:p>
            <a:pPr marL="514350" indent="-514350">
              <a:buFont typeface="+mj-lt"/>
              <a:buAutoNum type="arabicPeriod"/>
            </a:pPr>
            <a:r>
              <a:rPr lang="en-US" dirty="0" smtClean="0"/>
              <a:t>Measuring, Drying, Acclimating,…. (Steps 4-7)</a:t>
            </a:r>
          </a:p>
          <a:p>
            <a:pPr marL="514350" indent="-514350">
              <a:buFont typeface="+mj-lt"/>
              <a:buAutoNum type="arabicPeriod"/>
            </a:pPr>
            <a:r>
              <a:rPr lang="en-US" dirty="0" smtClean="0"/>
              <a:t>Oven test to compare with oven test (Step 2)</a:t>
            </a:r>
          </a:p>
        </p:txBody>
      </p:sp>
    </p:spTree>
    <p:extLst>
      <p:ext uri="{BB962C8B-B14F-4D97-AF65-F5344CB8AC3E}">
        <p14:creationId xmlns:p14="http://schemas.microsoft.com/office/powerpoint/2010/main" val="18085106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2743200"/>
          </a:xfrm>
        </p:spPr>
        <p:txBody>
          <a:bodyPr>
            <a:normAutofit fontScale="90000"/>
          </a:bodyPr>
          <a:lstStyle/>
          <a:p>
            <a:pPr marL="182880" algn="l"/>
            <a:r>
              <a:rPr lang="en-US" sz="1800" dirty="0" smtClean="0"/>
              <a:t>Print Measuring Graph, </a:t>
            </a:r>
            <a:r>
              <a:rPr lang="en-US" sz="1800" dirty="0"/>
              <a:t>o</a:t>
            </a:r>
            <a:r>
              <a:rPr lang="en-US" sz="1800" dirty="0" smtClean="0"/>
              <a:t>ne template for each board. Template allows placement for 9 different acclimation steps with up to 10 measurements per step.</a:t>
            </a:r>
            <a:br>
              <a:rPr lang="en-US" sz="1800" dirty="0" smtClean="0"/>
            </a:br>
            <a:r>
              <a:rPr lang="en-US" sz="900" dirty="0"/>
              <a:t/>
            </a:r>
            <a:br>
              <a:rPr lang="en-US" sz="900" dirty="0"/>
            </a:br>
            <a:r>
              <a:rPr lang="en-US" sz="1800" dirty="0"/>
              <a:t>After wrapping board as </a:t>
            </a:r>
            <a:r>
              <a:rPr lang="en-US" sz="1800" dirty="0" smtClean="0"/>
              <a:t>indicated in previous slide, place template on sticky outside matching X on template with X on board. Place wrapped gypsum board with template in a freezer bag. </a:t>
            </a:r>
            <a:r>
              <a:rPr lang="en-US" sz="1800" dirty="0"/>
              <a:t>T</a:t>
            </a:r>
            <a:r>
              <a:rPr lang="en-US" sz="1800" dirty="0" smtClean="0"/>
              <a:t>ake measurements. Insert pins slowly by hammering with very little force to enter the pins into the center of the board. I marked the green </a:t>
            </a:r>
            <a:r>
              <a:rPr lang="en-US" sz="1800" dirty="0" err="1" smtClean="0"/>
              <a:t>teflon</a:t>
            </a:r>
            <a:r>
              <a:rPr lang="en-US" sz="1800" dirty="0" smtClean="0"/>
              <a:t>-coating on the pins with a waterproof pen to indicate when pins are halfway inserted, see also next slide. Start with A1 through A10 for A series (4.6%).</a:t>
            </a:r>
            <a:br>
              <a:rPr lang="en-US" sz="1800" dirty="0" smtClean="0"/>
            </a:br>
            <a:r>
              <a:rPr lang="en-US" sz="1800" dirty="0" smtClean="0"/>
              <a:t>When placing template for next measuring series, match pin holes of previous measurements, to guarantee even distances between pin holes.</a:t>
            </a:r>
            <a:br>
              <a:rPr lang="en-US" sz="1800" dirty="0" smtClean="0"/>
            </a:br>
            <a:r>
              <a:rPr lang="en-US" sz="900" dirty="0"/>
              <a:t/>
            </a:r>
            <a:br>
              <a:rPr lang="en-US" sz="900" dirty="0"/>
            </a:br>
            <a:r>
              <a:rPr lang="en-US" sz="1800" dirty="0" smtClean="0"/>
              <a:t>Enter measurements in Form 1, columns 1.28 through 1.37, starting with (D, 1.28) for Series A. </a:t>
            </a:r>
            <a:endParaRPr lang="en-US" sz="1800" dirty="0"/>
          </a:p>
        </p:txBody>
      </p:sp>
      <p:pic>
        <p:nvPicPr>
          <p:cNvPr id="4" name="Content Placeholder 3"/>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762000" y="3200400"/>
            <a:ext cx="2856061" cy="3427081"/>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3733800" y="3200400"/>
            <a:ext cx="4940300" cy="3429000"/>
          </a:xfrm>
        </p:spPr>
      </p:pic>
    </p:spTree>
    <p:extLst>
      <p:ext uri="{BB962C8B-B14F-4D97-AF65-F5344CB8AC3E}">
        <p14:creationId xmlns:p14="http://schemas.microsoft.com/office/powerpoint/2010/main" val="8660098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325562"/>
          </a:xfrm>
        </p:spPr>
        <p:txBody>
          <a:bodyPr>
            <a:normAutofit fontScale="90000"/>
          </a:bodyPr>
          <a:lstStyle/>
          <a:p>
            <a:pPr algn="l"/>
            <a:r>
              <a:rPr lang="en-US" sz="1800" dirty="0" smtClean="0"/>
              <a:t>Set the meter to setting number 101 and the temperature to ambient temperature. </a:t>
            </a:r>
            <a:br>
              <a:rPr lang="en-US" sz="1800" dirty="0" smtClean="0"/>
            </a:br>
            <a:r>
              <a:rPr lang="en-US" sz="1800" dirty="0" smtClean="0"/>
              <a:t>I used a hammer to insert pins </a:t>
            </a:r>
            <a:r>
              <a:rPr lang="en-US" sz="1800" u="sng" dirty="0" smtClean="0"/>
              <a:t>slowly</a:t>
            </a:r>
            <a:r>
              <a:rPr lang="en-US" sz="1800" dirty="0" smtClean="0"/>
              <a:t>, </a:t>
            </a:r>
            <a:r>
              <a:rPr lang="en-US" sz="1800" u="sng" dirty="0" smtClean="0"/>
              <a:t>carefully </a:t>
            </a:r>
            <a:r>
              <a:rPr lang="en-US" sz="1800" dirty="0" smtClean="0"/>
              <a:t>for measurement.</a:t>
            </a:r>
            <a:br>
              <a:rPr lang="en-US" sz="1800" dirty="0" smtClean="0"/>
            </a:br>
            <a:r>
              <a:rPr lang="en-US" sz="1800" dirty="0"/>
              <a:t>-</a:t>
            </a:r>
            <a:r>
              <a:rPr lang="en-US" sz="1800" dirty="0" smtClean="0"/>
              <a:t>Standard boards covered with paper: wet paper measures higher than the core.</a:t>
            </a:r>
            <a:br>
              <a:rPr lang="en-US" sz="1800" dirty="0" smtClean="0"/>
            </a:br>
            <a:r>
              <a:rPr lang="en-US" sz="1800" dirty="0" smtClean="0"/>
              <a:t>-Glass Mat panel board give lower surface measurements than the core.</a:t>
            </a:r>
            <a:br>
              <a:rPr lang="en-US" sz="1800" dirty="0" smtClean="0"/>
            </a:br>
            <a:r>
              <a:rPr lang="en-US" sz="1800" dirty="0" smtClean="0"/>
              <a:t>After each measurement, clean tip of pins with a wet cloth and a dry cloth.</a:t>
            </a:r>
            <a:br>
              <a:rPr lang="en-US" sz="1800" dirty="0" smtClean="0"/>
            </a:br>
            <a:endParaRPr lang="en-US" sz="1800"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539126461"/>
              </p:ext>
            </p:extLst>
          </p:nvPr>
        </p:nvGraphicFramePr>
        <p:xfrm>
          <a:off x="457200" y="1600200"/>
          <a:ext cx="8229600" cy="4953000"/>
        </p:xfrm>
        <a:graphic>
          <a:graphicData uri="http://schemas.openxmlformats.org/drawingml/2006/table">
            <a:tbl>
              <a:tblPr firstRow="1" bandRow="1">
                <a:tableStyleId>{5C22544A-7EE6-4342-B048-85BDC9FD1C3A}</a:tableStyleId>
              </a:tblPr>
              <a:tblGrid>
                <a:gridCol w="4038600"/>
                <a:gridCol w="4191000"/>
              </a:tblGrid>
              <a:tr h="4953000">
                <a:tc>
                  <a:txBody>
                    <a:bodyPr/>
                    <a:lstStyle/>
                    <a:p>
                      <a:endParaRPr lang="en-US" dirty="0"/>
                    </a:p>
                  </a:txBody>
                  <a:tcPr/>
                </a:tc>
                <a:tc>
                  <a:txBody>
                    <a:bodyPr/>
                    <a:lstStyle/>
                    <a:p>
                      <a:endParaRPr lang="en-US" dirty="0" smtClean="0"/>
                    </a:p>
                    <a:p>
                      <a:r>
                        <a:rPr lang="en-US" dirty="0" smtClean="0"/>
                        <a:t>Measuring:  Meter Setting 101</a:t>
                      </a:r>
                      <a:r>
                        <a:rPr lang="en-US" baseline="0" dirty="0" smtClean="0"/>
                        <a:t> ,</a:t>
                      </a:r>
                      <a:endParaRPr lang="en-US" dirty="0" smtClean="0"/>
                    </a:p>
                    <a:p>
                      <a:r>
                        <a:rPr lang="en-US" dirty="0" smtClean="0"/>
                        <a:t>I used a hammer to insert the pins slowly and carefully. With the hammer you can control the depth of penetration</a:t>
                      </a:r>
                      <a:r>
                        <a:rPr lang="en-US" baseline="0" dirty="0" smtClean="0"/>
                        <a:t> better.  </a:t>
                      </a:r>
                    </a:p>
                    <a:p>
                      <a:endParaRPr lang="en-US" baseline="0" dirty="0" smtClean="0"/>
                    </a:p>
                    <a:p>
                      <a:r>
                        <a:rPr lang="en-US" baseline="0" dirty="0" smtClean="0"/>
                        <a:t>I noted only one reading, either max or min value, ignoring the higher or lower surface measurements. Do not hurry and wait it least 2 seconds to get a stable, accurate moisture value for each measurement. I took 10 measurements per acclimation. Values from meter are entered into File 1, Form1.</a:t>
                      </a:r>
                      <a:endParaRPr lang="en-US" dirty="0"/>
                    </a:p>
                  </a:txBody>
                  <a:tcPr/>
                </a:tc>
              </a:tr>
            </a:tbl>
          </a:graphicData>
        </a:graphic>
      </p:graphicFrame>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1752600"/>
            <a:ext cx="3747770" cy="4660976"/>
          </a:xfrm>
          <a:prstGeom prst="rect">
            <a:avLst/>
          </a:prstGeom>
        </p:spPr>
      </p:pic>
    </p:spTree>
    <p:extLst>
      <p:ext uri="{BB962C8B-B14F-4D97-AF65-F5344CB8AC3E}">
        <p14:creationId xmlns:p14="http://schemas.microsoft.com/office/powerpoint/2010/main" val="7103392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Drying to next step</a:t>
            </a:r>
            <a:endParaRPr lang="en-US" sz="2400" dirty="0"/>
          </a:p>
        </p:txBody>
      </p:sp>
      <p:sp>
        <p:nvSpPr>
          <p:cNvPr id="3" name="Content Placeholder 2"/>
          <p:cNvSpPr>
            <a:spLocks noGrp="1"/>
          </p:cNvSpPr>
          <p:nvPr>
            <p:ph sz="half" idx="1"/>
          </p:nvPr>
        </p:nvSpPr>
        <p:spPr/>
        <p:txBody>
          <a:bodyPr>
            <a:normAutofit fontScale="92500" lnSpcReduction="10000"/>
          </a:bodyPr>
          <a:lstStyle/>
          <a:p>
            <a:r>
              <a:rPr lang="en-US" sz="1800" dirty="0" smtClean="0"/>
              <a:t>Drying to the next step can be either done by air drying or oven drying. The first few times for Series A-B and B-C and C-D air drying is possible. Once the air drying takes too long, use the oven at a lower temperature than 113F with intermittent  weight measurements to avoid over-drying </a:t>
            </a:r>
            <a:r>
              <a:rPr lang="en-US" sz="1800" dirty="0"/>
              <a:t>U</a:t>
            </a:r>
            <a:r>
              <a:rPr lang="en-US" sz="1800" dirty="0" smtClean="0"/>
              <a:t>se form in worksheet under drying, print a form for each board.</a:t>
            </a:r>
          </a:p>
          <a:p>
            <a:endParaRPr lang="en-US" sz="1800" dirty="0"/>
          </a:p>
          <a:p>
            <a:r>
              <a:rPr lang="en-US" sz="1800" dirty="0" smtClean="0"/>
              <a:t>After E-Series has been measured, for the next drying steps subtract 0.4gram from the weight after measuring the previous step and dry to that weight.</a:t>
            </a:r>
          </a:p>
          <a:p>
            <a:r>
              <a:rPr lang="en-US" sz="1800" dirty="0" smtClean="0"/>
              <a:t>Do not use the calculated steps because weights change too much during acclimation. </a:t>
            </a:r>
          </a:p>
          <a:p>
            <a:endParaRPr lang="en-US" sz="1800" dirty="0"/>
          </a:p>
        </p:txBody>
      </p:sp>
      <p:sp>
        <p:nvSpPr>
          <p:cNvPr id="4" name="Content Placeholder 3"/>
          <p:cNvSpPr>
            <a:spLocks noGrp="1"/>
          </p:cNvSpPr>
          <p:nvPr>
            <p:ph sz="half" idx="2"/>
          </p:nvPr>
        </p:nvSpPr>
        <p:spPr/>
        <p:txBody>
          <a:bodyPr>
            <a:normAutofit fontScale="92500" lnSpcReduction="10000"/>
          </a:bodyPr>
          <a:lstStyle/>
          <a:p>
            <a:endParaRPr lang="en-US"/>
          </a:p>
        </p:txBody>
      </p:sp>
    </p:spTree>
    <p:extLst>
      <p:ext uri="{BB962C8B-B14F-4D97-AF65-F5344CB8AC3E}">
        <p14:creationId xmlns:p14="http://schemas.microsoft.com/office/powerpoint/2010/main" val="633561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6324600"/>
          </a:xfrm>
        </p:spPr>
        <p:txBody>
          <a:bodyPr>
            <a:normAutofit/>
          </a:bodyPr>
          <a:lstStyle/>
          <a:p>
            <a:pPr marL="0" indent="0">
              <a:buNone/>
            </a:pPr>
            <a:r>
              <a:rPr lang="en-US" sz="1800" b="1" dirty="0" smtClean="0"/>
              <a:t>For  smooth testing:</a:t>
            </a:r>
          </a:p>
          <a:p>
            <a:pPr>
              <a:buFont typeface="+mj-lt"/>
              <a:buAutoNum type="arabicPeriod"/>
            </a:pPr>
            <a:r>
              <a:rPr lang="en-US" sz="1800" dirty="0" smtClean="0"/>
              <a:t>Oven testing: Is it permissible to leave boards overnight in the drying chamber. If no more weight loss over night could be recorded, dry weight has been reached. </a:t>
            </a:r>
          </a:p>
          <a:p>
            <a:pPr>
              <a:buFont typeface="+mj-lt"/>
              <a:buAutoNum type="arabicPeriod"/>
            </a:pPr>
            <a:r>
              <a:rPr lang="en-US" sz="1800" dirty="0" smtClean="0"/>
              <a:t>One </a:t>
            </a:r>
            <a:r>
              <a:rPr lang="en-US" sz="1800" dirty="0"/>
              <a:t>o</a:t>
            </a:r>
            <a:r>
              <a:rPr lang="en-US" sz="1800" dirty="0" smtClean="0"/>
              <a:t>ven tests is performed before soaking the boards. Another oven test is performed after the test series is completed and all measurements have been obtained. The results showed that values before and after testing may vary. </a:t>
            </a:r>
            <a:endParaRPr lang="en-US" sz="1800" dirty="0"/>
          </a:p>
          <a:p>
            <a:pPr>
              <a:buFont typeface="+mj-lt"/>
              <a:buAutoNum type="arabicPeriod"/>
            </a:pPr>
            <a:endParaRPr lang="en-US" sz="1800" dirty="0"/>
          </a:p>
          <a:p>
            <a:pPr marL="0" indent="0">
              <a:buNone/>
            </a:pPr>
            <a:endParaRPr lang="en-US" sz="1800" dirty="0"/>
          </a:p>
        </p:txBody>
      </p:sp>
      <p:graphicFrame>
        <p:nvGraphicFramePr>
          <p:cNvPr id="5" name="Table 4"/>
          <p:cNvGraphicFramePr>
            <a:graphicFrameLocks noGrp="1"/>
          </p:cNvGraphicFramePr>
          <p:nvPr>
            <p:extLst>
              <p:ext uri="{D42A27DB-BD31-4B8C-83A1-F6EECF244321}">
                <p14:modId xmlns:p14="http://schemas.microsoft.com/office/powerpoint/2010/main" val="3038031705"/>
              </p:ext>
            </p:extLst>
          </p:nvPr>
        </p:nvGraphicFramePr>
        <p:xfrm>
          <a:off x="2971800" y="2590800"/>
          <a:ext cx="4083050" cy="3261363"/>
        </p:xfrm>
        <a:graphic>
          <a:graphicData uri="http://schemas.openxmlformats.org/drawingml/2006/table">
            <a:tbl>
              <a:tblPr>
                <a:tableStyleId>{5C22544A-7EE6-4342-B048-85BDC9FD1C3A}</a:tableStyleId>
              </a:tblPr>
              <a:tblGrid>
                <a:gridCol w="571389"/>
                <a:gridCol w="1226105"/>
                <a:gridCol w="571389"/>
                <a:gridCol w="571389"/>
                <a:gridCol w="571389"/>
                <a:gridCol w="571389"/>
              </a:tblGrid>
              <a:tr h="251716">
                <a:tc>
                  <a:txBody>
                    <a:bodyPr/>
                    <a:lstStyle/>
                    <a:p>
                      <a:pPr algn="l" fontAlgn="b"/>
                      <a:endParaRPr lang="en-US" sz="1100" b="0" i="0" u="none" strike="noStrike" dirty="0">
                        <a:solidFill>
                          <a:srgbClr val="000000"/>
                        </a:solidFill>
                        <a:effectLst/>
                        <a:latin typeface="Calibri"/>
                      </a:endParaRPr>
                    </a:p>
                  </a:txBody>
                  <a:tcPr marL="7620" marR="7620" marT="7620" marB="0" anchor="b"/>
                </a:tc>
                <a:tc>
                  <a:txBody>
                    <a:bodyPr/>
                    <a:lstStyle/>
                    <a:p>
                      <a:pPr algn="l" fontAlgn="b"/>
                      <a:endParaRPr lang="en-US" sz="1100" b="0" i="0" u="none" strike="noStrike">
                        <a:solidFill>
                          <a:srgbClr val="000000"/>
                        </a:solidFill>
                        <a:effectLst/>
                        <a:latin typeface="Calibri"/>
                      </a:endParaRPr>
                    </a:p>
                  </a:txBody>
                  <a:tcPr marL="7620" marR="7620" marT="7620" marB="0" anchor="b"/>
                </a:tc>
                <a:tc>
                  <a:txBody>
                    <a:bodyPr/>
                    <a:lstStyle/>
                    <a:p>
                      <a:pPr algn="ctr" fontAlgn="ctr"/>
                      <a:endParaRPr lang="en-US" sz="1100" b="0" i="0" u="none" strike="noStrike">
                        <a:solidFill>
                          <a:srgbClr val="000000"/>
                        </a:solidFill>
                        <a:effectLst/>
                        <a:latin typeface="Calibri"/>
                      </a:endParaRPr>
                    </a:p>
                  </a:txBody>
                  <a:tcPr marL="7620" marR="7620" marT="7620" marB="0" anchor="ctr"/>
                </a:tc>
                <a:tc>
                  <a:txBody>
                    <a:bodyPr/>
                    <a:lstStyle/>
                    <a:p>
                      <a:pPr algn="l" fontAlgn="b"/>
                      <a:endParaRPr lang="en-US" sz="1100" b="0" i="0" u="none" strike="noStrike">
                        <a:solidFill>
                          <a:srgbClr val="000000"/>
                        </a:solidFill>
                        <a:effectLst/>
                        <a:latin typeface="Calibri"/>
                      </a:endParaRPr>
                    </a:p>
                  </a:txBody>
                  <a:tcPr marL="7620" marR="7620" marT="7620" marB="0" anchor="b"/>
                </a:tc>
                <a:tc>
                  <a:txBody>
                    <a:bodyPr/>
                    <a:lstStyle/>
                    <a:p>
                      <a:pPr algn="l" fontAlgn="b"/>
                      <a:endParaRPr lang="en-US" sz="1100" b="0" i="0" u="none" strike="noStrike">
                        <a:solidFill>
                          <a:srgbClr val="000000"/>
                        </a:solidFill>
                        <a:effectLst/>
                        <a:latin typeface="Calibri"/>
                      </a:endParaRPr>
                    </a:p>
                  </a:txBody>
                  <a:tcPr marL="7620" marR="7620" marT="7620" marB="0" anchor="b"/>
                </a:tc>
                <a:tc>
                  <a:txBody>
                    <a:bodyPr/>
                    <a:lstStyle/>
                    <a:p>
                      <a:pPr algn="ctr" fontAlgn="b"/>
                      <a:endParaRPr lang="en-US" sz="1100" b="0" i="0" u="none" strike="noStrike" dirty="0">
                        <a:solidFill>
                          <a:srgbClr val="000000"/>
                        </a:solidFill>
                        <a:effectLst/>
                        <a:latin typeface="Calibri"/>
                      </a:endParaRPr>
                    </a:p>
                  </a:txBody>
                  <a:tcPr marL="7620" marR="7620" marT="7620" marB="0" anchor="b"/>
                </a:tc>
              </a:tr>
              <a:tr h="492487">
                <a:tc>
                  <a:txBody>
                    <a:bodyPr/>
                    <a:lstStyle/>
                    <a:p>
                      <a:pPr algn="l" fontAlgn="b"/>
                      <a:endParaRPr lang="en-US" sz="1100" b="0" i="0" u="none" strike="noStrike" dirty="0">
                        <a:solidFill>
                          <a:srgbClr val="000000"/>
                        </a:solidFill>
                        <a:effectLst/>
                        <a:latin typeface="Calibri"/>
                      </a:endParaRPr>
                    </a:p>
                  </a:txBody>
                  <a:tcPr marL="7620" marR="7620" marT="7620" marB="0" anchor="b"/>
                </a:tc>
                <a:tc gridSpan="4">
                  <a:txBody>
                    <a:bodyPr/>
                    <a:lstStyle/>
                    <a:p>
                      <a:pPr algn="ctr" fontAlgn="ctr"/>
                      <a:r>
                        <a:rPr lang="en-US" sz="1100" u="none" strike="noStrike" dirty="0">
                          <a:effectLst/>
                        </a:rPr>
                        <a:t>Difference in </a:t>
                      </a:r>
                      <a:r>
                        <a:rPr lang="en-US" sz="1100" u="none" strike="noStrike" dirty="0" smtClean="0">
                          <a:effectLst/>
                        </a:rPr>
                        <a:t>initial and final Oven </a:t>
                      </a:r>
                      <a:r>
                        <a:rPr lang="en-US" sz="1100" u="none" strike="noStrike" dirty="0">
                          <a:effectLst/>
                        </a:rPr>
                        <a:t>Test </a:t>
                      </a:r>
                      <a:endParaRPr lang="en-US" sz="1100" u="none" strike="noStrike" dirty="0" smtClean="0">
                        <a:effectLst/>
                      </a:endParaRPr>
                    </a:p>
                    <a:p>
                      <a:pPr algn="ctr" fontAlgn="ctr"/>
                      <a:r>
                        <a:rPr lang="en-US" sz="1100" u="none" strike="noStrike" dirty="0" smtClean="0">
                          <a:effectLst/>
                        </a:rPr>
                        <a:t>(before </a:t>
                      </a:r>
                      <a:r>
                        <a:rPr lang="en-US" sz="1100" u="none" strike="noStrike" dirty="0">
                          <a:effectLst/>
                        </a:rPr>
                        <a:t>and after </a:t>
                      </a:r>
                      <a:r>
                        <a:rPr lang="en-US" sz="1100" u="none" strike="noStrike" dirty="0" smtClean="0">
                          <a:effectLst/>
                        </a:rPr>
                        <a:t>Measurements)</a:t>
                      </a:r>
                      <a:endParaRPr lang="en-US" sz="1100" b="0" i="0" u="none" strike="noStrike" dirty="0">
                        <a:solidFill>
                          <a:srgbClr val="000000"/>
                        </a:solidFill>
                        <a:effectLst/>
                        <a:latin typeface="Calibri"/>
                      </a:endParaRPr>
                    </a:p>
                  </a:txBody>
                  <a:tcPr marL="7620" marR="7620" marT="7620" marB="0" anchor="ct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endParaRPr lang="en-US" sz="1100" b="0" i="0" u="none" strike="noStrike" dirty="0">
                        <a:solidFill>
                          <a:srgbClr val="000000"/>
                        </a:solidFill>
                        <a:effectLst/>
                        <a:latin typeface="Calibri"/>
                      </a:endParaRPr>
                    </a:p>
                  </a:txBody>
                  <a:tcPr marL="7620" marR="7620" marT="7620" marB="0" anchor="b"/>
                </a:tc>
              </a:tr>
              <a:tr h="251716">
                <a:tc>
                  <a:txBody>
                    <a:bodyPr/>
                    <a:lstStyle/>
                    <a:p>
                      <a:pPr algn="l" fontAlgn="b"/>
                      <a:endParaRPr lang="en-US" sz="1100" b="0" i="0" u="none" strike="noStrike">
                        <a:solidFill>
                          <a:srgbClr val="000000"/>
                        </a:solidFill>
                        <a:effectLst/>
                        <a:latin typeface="Calibri"/>
                      </a:endParaRPr>
                    </a:p>
                  </a:txBody>
                  <a:tcPr marL="7620" marR="7620" marT="7620" marB="0" anchor="b"/>
                </a:tc>
                <a:tc>
                  <a:txBody>
                    <a:bodyPr/>
                    <a:lstStyle/>
                    <a:p>
                      <a:pPr algn="l" fontAlgn="b"/>
                      <a:r>
                        <a:rPr lang="en-US" sz="1100" u="none" strike="noStrike" dirty="0">
                          <a:effectLst/>
                        </a:rPr>
                        <a:t> </a:t>
                      </a:r>
                      <a:endParaRPr lang="en-US" sz="1100" b="0" i="0" u="none" strike="noStrike" dirty="0">
                        <a:solidFill>
                          <a:srgbClr val="000000"/>
                        </a:solidFill>
                        <a:effectLst/>
                        <a:latin typeface="Calibri"/>
                      </a:endParaRPr>
                    </a:p>
                  </a:txBody>
                  <a:tcPr marL="7620" marR="7620" marT="7620" marB="0" anchor="b"/>
                </a:tc>
                <a:tc>
                  <a:txBody>
                    <a:bodyPr/>
                    <a:lstStyle/>
                    <a:p>
                      <a:pPr algn="ctr" fontAlgn="ctr"/>
                      <a:r>
                        <a:rPr lang="en-US" sz="1100" u="none" strike="noStrike" dirty="0">
                          <a:effectLst/>
                        </a:rPr>
                        <a:t>Board</a:t>
                      </a:r>
                      <a:endParaRPr lang="en-US" sz="1100" b="0" i="0" u="none" strike="noStrike" dirty="0">
                        <a:solidFill>
                          <a:srgbClr val="000000"/>
                        </a:solidFill>
                        <a:effectLst/>
                        <a:latin typeface="Calibri"/>
                      </a:endParaRPr>
                    </a:p>
                  </a:txBody>
                  <a:tcPr marL="7620" marR="7620" marT="7620" marB="0" anchor="ctr"/>
                </a:tc>
                <a:tc>
                  <a:txBody>
                    <a:bodyPr/>
                    <a:lstStyle/>
                    <a:p>
                      <a:pPr algn="l" fontAlgn="b"/>
                      <a:r>
                        <a:rPr lang="en-US" sz="1100" u="none" strike="noStrike">
                          <a:effectLst/>
                        </a:rPr>
                        <a:t>Board</a:t>
                      </a:r>
                      <a:endParaRPr lang="en-US" sz="1100" b="0" i="0" u="none" strike="noStrike">
                        <a:solidFill>
                          <a:srgbClr val="000000"/>
                        </a:solidFill>
                        <a:effectLst/>
                        <a:latin typeface="Calibri"/>
                      </a:endParaRPr>
                    </a:p>
                  </a:txBody>
                  <a:tcPr marL="7620" marR="7620" marT="7620" marB="0" anchor="b"/>
                </a:tc>
                <a:tc>
                  <a:txBody>
                    <a:bodyPr/>
                    <a:lstStyle/>
                    <a:p>
                      <a:pPr algn="l" fontAlgn="b"/>
                      <a:r>
                        <a:rPr lang="en-US" sz="1100" u="none" strike="noStrike">
                          <a:effectLst/>
                        </a:rPr>
                        <a:t>Board</a:t>
                      </a:r>
                      <a:endParaRPr lang="en-US" sz="1100" b="0" i="0" u="none" strike="noStrike">
                        <a:solidFill>
                          <a:srgbClr val="000000"/>
                        </a:solidFill>
                        <a:effectLst/>
                        <a:latin typeface="Calibri"/>
                      </a:endParaRPr>
                    </a:p>
                  </a:txBody>
                  <a:tcPr marL="7620" marR="7620" marT="7620" marB="0" anchor="b"/>
                </a:tc>
                <a:tc>
                  <a:txBody>
                    <a:bodyPr/>
                    <a:lstStyle/>
                    <a:p>
                      <a:pPr algn="ctr" fontAlgn="b"/>
                      <a:r>
                        <a:rPr lang="en-US" sz="1100" b="0" i="0" u="none" strike="noStrike" dirty="0" smtClean="0">
                          <a:solidFill>
                            <a:srgbClr val="000000"/>
                          </a:solidFill>
                          <a:effectLst/>
                          <a:latin typeface="Calibri"/>
                        </a:rPr>
                        <a:t> Board</a:t>
                      </a:r>
                      <a:endParaRPr lang="en-US" sz="1100" b="0" i="0" u="none" strike="noStrike" dirty="0">
                        <a:solidFill>
                          <a:srgbClr val="000000"/>
                        </a:solidFill>
                        <a:effectLst/>
                        <a:latin typeface="Calibri"/>
                      </a:endParaRPr>
                    </a:p>
                  </a:txBody>
                  <a:tcPr marL="7620" marR="7620" marT="7620" marB="0" anchor="b"/>
                </a:tc>
              </a:tr>
              <a:tr h="251716">
                <a:tc>
                  <a:txBody>
                    <a:bodyPr/>
                    <a:lstStyle/>
                    <a:p>
                      <a:pPr algn="l" fontAlgn="b"/>
                      <a:endParaRPr lang="en-US" sz="1100" b="0" i="0" u="none" strike="noStrike">
                        <a:solidFill>
                          <a:srgbClr val="000000"/>
                        </a:solidFill>
                        <a:effectLst/>
                        <a:latin typeface="Calibri"/>
                      </a:endParaRPr>
                    </a:p>
                  </a:txBody>
                  <a:tcPr marL="7620" marR="7620" marT="7620" marB="0" anchor="b"/>
                </a:tc>
                <a:tc>
                  <a:txBody>
                    <a:bodyPr/>
                    <a:lstStyle/>
                    <a:p>
                      <a:pPr algn="l" fontAlgn="b"/>
                      <a:r>
                        <a:rPr lang="en-US" sz="1100" u="none" strike="noStrike" dirty="0">
                          <a:effectLst/>
                        </a:rPr>
                        <a:t>acclimate</a:t>
                      </a:r>
                      <a:endParaRPr lang="en-US" sz="1100" b="0" i="0" u="none" strike="noStrike" dirty="0">
                        <a:solidFill>
                          <a:srgbClr val="000000"/>
                        </a:solidFill>
                        <a:effectLst/>
                        <a:latin typeface="Calibri"/>
                      </a:endParaRPr>
                    </a:p>
                  </a:txBody>
                  <a:tcPr marL="7620" marR="7620" marT="7620" marB="0" anchor="b"/>
                </a:tc>
                <a:tc>
                  <a:txBody>
                    <a:bodyPr/>
                    <a:lstStyle/>
                    <a:p>
                      <a:pPr algn="ctr" fontAlgn="ctr"/>
                      <a:r>
                        <a:rPr lang="en-US" sz="1100" u="none" strike="noStrike" dirty="0">
                          <a:effectLst/>
                        </a:rPr>
                        <a:t>OW</a:t>
                      </a:r>
                      <a:endParaRPr lang="en-US" sz="1100" b="0" i="0" u="none" strike="noStrike" dirty="0">
                        <a:solidFill>
                          <a:srgbClr val="000000"/>
                        </a:solidFill>
                        <a:effectLst/>
                        <a:latin typeface="Calibri"/>
                      </a:endParaRPr>
                    </a:p>
                  </a:txBody>
                  <a:tcPr marL="7620" marR="7620" marT="7620" marB="0" anchor="ctr"/>
                </a:tc>
                <a:tc>
                  <a:txBody>
                    <a:bodyPr/>
                    <a:lstStyle/>
                    <a:p>
                      <a:pPr algn="ctr" fontAlgn="ctr"/>
                      <a:r>
                        <a:rPr lang="en-US" sz="1100" u="none" strike="noStrike" dirty="0">
                          <a:effectLst/>
                        </a:rPr>
                        <a:t>PR</a:t>
                      </a:r>
                      <a:endParaRPr lang="en-US" sz="1100" b="0" i="0" u="none" strike="noStrike" dirty="0">
                        <a:solidFill>
                          <a:srgbClr val="000000"/>
                        </a:solidFill>
                        <a:effectLst/>
                        <a:latin typeface="Calibri"/>
                      </a:endParaRPr>
                    </a:p>
                  </a:txBody>
                  <a:tcPr marL="7620" marR="7620" marT="7620" marB="0" anchor="ctr"/>
                </a:tc>
                <a:tc>
                  <a:txBody>
                    <a:bodyPr/>
                    <a:lstStyle/>
                    <a:p>
                      <a:pPr algn="ctr" fontAlgn="ctr"/>
                      <a:r>
                        <a:rPr lang="en-US" sz="1100" u="none" strike="noStrike" dirty="0">
                          <a:effectLst/>
                        </a:rPr>
                        <a:t>GM</a:t>
                      </a:r>
                      <a:endParaRPr lang="en-US" sz="1100" b="0" i="0" u="none" strike="noStrike" dirty="0">
                        <a:solidFill>
                          <a:srgbClr val="000000"/>
                        </a:solidFill>
                        <a:effectLst/>
                        <a:latin typeface="Calibri"/>
                      </a:endParaRPr>
                    </a:p>
                  </a:txBody>
                  <a:tcPr marL="7620" marR="7620" marT="7620" marB="0" anchor="ctr"/>
                </a:tc>
                <a:tc>
                  <a:txBody>
                    <a:bodyPr/>
                    <a:lstStyle/>
                    <a:p>
                      <a:pPr algn="ctr" fontAlgn="b"/>
                      <a:r>
                        <a:rPr lang="en-US" sz="1100" b="0" i="0" u="none" strike="noStrike" dirty="0" smtClean="0">
                          <a:solidFill>
                            <a:srgbClr val="000000"/>
                          </a:solidFill>
                          <a:effectLst/>
                          <a:latin typeface="Calibri"/>
                        </a:rPr>
                        <a:t>AW</a:t>
                      </a:r>
                      <a:endParaRPr lang="en-US" sz="1100" b="0" i="0" u="none" strike="noStrike" dirty="0">
                        <a:solidFill>
                          <a:srgbClr val="000000"/>
                        </a:solidFill>
                        <a:effectLst/>
                        <a:latin typeface="Calibri"/>
                      </a:endParaRPr>
                    </a:p>
                  </a:txBody>
                  <a:tcPr marL="7620" marR="7620" marT="7620" marB="0" anchor="b"/>
                </a:tc>
              </a:tr>
              <a:tr h="251716">
                <a:tc>
                  <a:txBody>
                    <a:bodyPr/>
                    <a:lstStyle/>
                    <a:p>
                      <a:pPr algn="l" fontAlgn="b"/>
                      <a:endParaRPr lang="en-US" sz="1100" b="0" i="0" u="none" strike="noStrike">
                        <a:solidFill>
                          <a:srgbClr val="000000"/>
                        </a:solidFill>
                        <a:effectLst/>
                        <a:latin typeface="Calibri"/>
                      </a:endParaRPr>
                    </a:p>
                  </a:txBody>
                  <a:tcPr marL="7620" marR="7620" marT="7620" marB="0" anchor="b"/>
                </a:tc>
                <a:tc>
                  <a:txBody>
                    <a:bodyPr/>
                    <a:lstStyle/>
                    <a:p>
                      <a:pPr algn="l" fontAlgn="b"/>
                      <a:r>
                        <a:rPr lang="en-US" sz="1100" u="none" strike="noStrike" dirty="0">
                          <a:effectLst/>
                        </a:rPr>
                        <a:t>in box</a:t>
                      </a:r>
                      <a:endParaRPr lang="en-US" sz="1100" b="0" i="0" u="none" strike="noStrike" dirty="0">
                        <a:solidFill>
                          <a:srgbClr val="000000"/>
                        </a:solidFill>
                        <a:effectLst/>
                        <a:latin typeface="Calibri"/>
                      </a:endParaRPr>
                    </a:p>
                  </a:txBody>
                  <a:tcPr marL="7620" marR="7620" marT="7620" marB="0" anchor="b"/>
                </a:tc>
                <a:tc>
                  <a:txBody>
                    <a:bodyPr/>
                    <a:lstStyle/>
                    <a:p>
                      <a:pPr algn="ctr" fontAlgn="ctr"/>
                      <a:r>
                        <a:rPr lang="en-US" sz="1100" u="none" strike="noStrike">
                          <a:effectLst/>
                        </a:rPr>
                        <a:t>+0.4</a:t>
                      </a:r>
                      <a:endParaRPr lang="en-US" sz="1100" b="0" i="0" u="none" strike="noStrike">
                        <a:solidFill>
                          <a:srgbClr val="000000"/>
                        </a:solidFill>
                        <a:effectLst/>
                        <a:latin typeface="Calibri"/>
                      </a:endParaRPr>
                    </a:p>
                  </a:txBody>
                  <a:tcPr marL="7620" marR="7620" marT="7620" marB="0" anchor="ctr"/>
                </a:tc>
                <a:tc>
                  <a:txBody>
                    <a:bodyPr/>
                    <a:lstStyle/>
                    <a:p>
                      <a:pPr algn="ctr" fontAlgn="ctr"/>
                      <a:r>
                        <a:rPr lang="en-US" sz="1100" u="none" strike="noStrike">
                          <a:effectLst/>
                        </a:rPr>
                        <a:t>+0.5</a:t>
                      </a:r>
                      <a:endParaRPr lang="en-US" sz="1100" b="0" i="0" u="none" strike="noStrike">
                        <a:solidFill>
                          <a:srgbClr val="000000"/>
                        </a:solidFill>
                        <a:effectLst/>
                        <a:latin typeface="Calibri"/>
                      </a:endParaRPr>
                    </a:p>
                  </a:txBody>
                  <a:tcPr marL="7620" marR="7620" marT="7620" marB="0" anchor="ctr"/>
                </a:tc>
                <a:tc>
                  <a:txBody>
                    <a:bodyPr/>
                    <a:lstStyle/>
                    <a:p>
                      <a:pPr algn="ctr" fontAlgn="ctr"/>
                      <a:r>
                        <a:rPr lang="en-US" sz="1100" u="none" strike="noStrike" dirty="0">
                          <a:effectLst/>
                        </a:rPr>
                        <a:t>0</a:t>
                      </a:r>
                      <a:endParaRPr lang="en-US" sz="1100" b="0" i="0" u="none" strike="noStrike" dirty="0">
                        <a:solidFill>
                          <a:srgbClr val="000000"/>
                        </a:solidFill>
                        <a:effectLst/>
                        <a:latin typeface="Calibri"/>
                      </a:endParaRPr>
                    </a:p>
                  </a:txBody>
                  <a:tcPr marL="7620" marR="7620" marT="7620" marB="0" anchor="ctr"/>
                </a:tc>
                <a:tc>
                  <a:txBody>
                    <a:bodyPr/>
                    <a:lstStyle/>
                    <a:p>
                      <a:pPr algn="ctr" fontAlgn="b"/>
                      <a:endParaRPr lang="en-US" sz="1100" b="0" i="0" u="none" strike="noStrike" dirty="0">
                        <a:solidFill>
                          <a:srgbClr val="000000"/>
                        </a:solidFill>
                        <a:effectLst/>
                        <a:latin typeface="Calibri"/>
                      </a:endParaRPr>
                    </a:p>
                  </a:txBody>
                  <a:tcPr marL="7620" marR="7620" marT="7620" marB="0" anchor="b"/>
                </a:tc>
              </a:tr>
              <a:tr h="251716">
                <a:tc>
                  <a:txBody>
                    <a:bodyPr/>
                    <a:lstStyle/>
                    <a:p>
                      <a:pPr algn="l" fontAlgn="b"/>
                      <a:endParaRPr lang="en-US" sz="1100" b="0" i="0" u="none" strike="noStrike">
                        <a:solidFill>
                          <a:srgbClr val="000000"/>
                        </a:solidFill>
                        <a:effectLst/>
                        <a:latin typeface="Calibri"/>
                      </a:endParaRPr>
                    </a:p>
                  </a:txBody>
                  <a:tcPr marL="7620" marR="7620" marT="7620" marB="0" anchor="b"/>
                </a:tc>
                <a:tc>
                  <a:txBody>
                    <a:bodyPr/>
                    <a:lstStyle/>
                    <a:p>
                      <a:pPr algn="l" fontAlgn="b"/>
                      <a:r>
                        <a:rPr lang="en-US" sz="1100" u="none" strike="noStrike" dirty="0">
                          <a:effectLst/>
                        </a:rPr>
                        <a:t>in box</a:t>
                      </a:r>
                      <a:endParaRPr lang="en-US" sz="1100" b="0" i="0" u="none" strike="noStrike" dirty="0">
                        <a:solidFill>
                          <a:srgbClr val="000000"/>
                        </a:solidFill>
                        <a:effectLst/>
                        <a:latin typeface="Calibri"/>
                      </a:endParaRPr>
                    </a:p>
                  </a:txBody>
                  <a:tcPr marL="7620" marR="7620" marT="7620" marB="0" anchor="b"/>
                </a:tc>
                <a:tc>
                  <a:txBody>
                    <a:bodyPr/>
                    <a:lstStyle/>
                    <a:p>
                      <a:pPr algn="ctr" fontAlgn="ctr"/>
                      <a:r>
                        <a:rPr lang="en-US" sz="1100" u="none" strike="noStrike">
                          <a:effectLst/>
                        </a:rPr>
                        <a:t>+0.5</a:t>
                      </a:r>
                      <a:endParaRPr lang="en-US" sz="1100" b="0" i="0" u="none" strike="noStrike">
                        <a:solidFill>
                          <a:srgbClr val="000000"/>
                        </a:solidFill>
                        <a:effectLst/>
                        <a:latin typeface="Calibri"/>
                      </a:endParaRPr>
                    </a:p>
                  </a:txBody>
                  <a:tcPr marL="7620" marR="7620" marT="7620" marB="0" anchor="ctr"/>
                </a:tc>
                <a:tc>
                  <a:txBody>
                    <a:bodyPr/>
                    <a:lstStyle/>
                    <a:p>
                      <a:pPr algn="ctr" fontAlgn="ctr"/>
                      <a:r>
                        <a:rPr lang="en-US" sz="1100" u="none" strike="noStrike">
                          <a:effectLst/>
                        </a:rPr>
                        <a:t>+0.7</a:t>
                      </a:r>
                      <a:endParaRPr lang="en-US" sz="1100" b="0" i="0" u="none" strike="noStrike">
                        <a:solidFill>
                          <a:srgbClr val="000000"/>
                        </a:solidFill>
                        <a:effectLst/>
                        <a:latin typeface="Calibri"/>
                      </a:endParaRPr>
                    </a:p>
                  </a:txBody>
                  <a:tcPr marL="7620" marR="7620" marT="7620" marB="0" anchor="ctr"/>
                </a:tc>
                <a:tc>
                  <a:txBody>
                    <a:bodyPr/>
                    <a:lstStyle/>
                    <a:p>
                      <a:pPr algn="ctr" fontAlgn="ctr"/>
                      <a:r>
                        <a:rPr lang="en-US" sz="1100" u="none" strike="noStrike" dirty="0">
                          <a:effectLst/>
                        </a:rPr>
                        <a:t>+0.1</a:t>
                      </a:r>
                      <a:endParaRPr lang="en-US" sz="1100" b="0" i="0" u="none" strike="noStrike" dirty="0">
                        <a:solidFill>
                          <a:srgbClr val="000000"/>
                        </a:solidFill>
                        <a:effectLst/>
                        <a:latin typeface="Calibri"/>
                      </a:endParaRPr>
                    </a:p>
                  </a:txBody>
                  <a:tcPr marL="7620" marR="7620" marT="7620" marB="0" anchor="ctr"/>
                </a:tc>
                <a:tc>
                  <a:txBody>
                    <a:bodyPr/>
                    <a:lstStyle/>
                    <a:p>
                      <a:pPr algn="ctr" fontAlgn="b"/>
                      <a:endParaRPr lang="en-US" sz="1100" b="0" i="0" u="none" strike="noStrike" dirty="0">
                        <a:solidFill>
                          <a:srgbClr val="000000"/>
                        </a:solidFill>
                        <a:effectLst/>
                        <a:latin typeface="Calibri"/>
                      </a:endParaRPr>
                    </a:p>
                  </a:txBody>
                  <a:tcPr marL="7620" marR="7620" marT="7620" marB="0" anchor="b"/>
                </a:tc>
              </a:tr>
              <a:tr h="251716">
                <a:tc>
                  <a:txBody>
                    <a:bodyPr/>
                    <a:lstStyle/>
                    <a:p>
                      <a:pPr algn="l" fontAlgn="b"/>
                      <a:endParaRPr lang="en-US" sz="1100" b="0" i="0" u="none" strike="noStrike">
                        <a:solidFill>
                          <a:srgbClr val="000000"/>
                        </a:solidFill>
                        <a:effectLst/>
                        <a:latin typeface="Calibri"/>
                      </a:endParaRPr>
                    </a:p>
                  </a:txBody>
                  <a:tcPr marL="7620" marR="7620" marT="7620" marB="0" anchor="b"/>
                </a:tc>
                <a:tc>
                  <a:txBody>
                    <a:bodyPr/>
                    <a:lstStyle/>
                    <a:p>
                      <a:pPr algn="l" fontAlgn="b"/>
                      <a:r>
                        <a:rPr lang="en-US" sz="1100" u="none" strike="noStrike" dirty="0">
                          <a:effectLst/>
                        </a:rPr>
                        <a:t>plastic bag</a:t>
                      </a:r>
                      <a:endParaRPr lang="en-US" sz="1100" b="0" i="0" u="none" strike="noStrike" dirty="0">
                        <a:solidFill>
                          <a:srgbClr val="000000"/>
                        </a:solidFill>
                        <a:effectLst/>
                        <a:latin typeface="Calibri"/>
                      </a:endParaRPr>
                    </a:p>
                  </a:txBody>
                  <a:tcPr marL="7620" marR="7620" marT="7620" marB="0" anchor="b"/>
                </a:tc>
                <a:tc>
                  <a:txBody>
                    <a:bodyPr/>
                    <a:lstStyle/>
                    <a:p>
                      <a:pPr algn="ctr" fontAlgn="ctr"/>
                      <a:r>
                        <a:rPr lang="en-US" sz="1100" u="none" strike="noStrike">
                          <a:effectLst/>
                        </a:rPr>
                        <a:t>+0.1</a:t>
                      </a:r>
                      <a:endParaRPr lang="en-US" sz="1100" b="0" i="0" u="none" strike="noStrike">
                        <a:solidFill>
                          <a:srgbClr val="000000"/>
                        </a:solidFill>
                        <a:effectLst/>
                        <a:latin typeface="Calibri"/>
                      </a:endParaRPr>
                    </a:p>
                  </a:txBody>
                  <a:tcPr marL="7620" marR="7620" marT="7620" marB="0" anchor="ctr"/>
                </a:tc>
                <a:tc>
                  <a:txBody>
                    <a:bodyPr/>
                    <a:lstStyle/>
                    <a:p>
                      <a:pPr algn="ctr" fontAlgn="ctr"/>
                      <a:r>
                        <a:rPr lang="en-US" sz="1100" u="none" strike="noStrike">
                          <a:effectLst/>
                        </a:rPr>
                        <a:t>+1.0</a:t>
                      </a:r>
                      <a:endParaRPr lang="en-US" sz="1100" b="0" i="0" u="none" strike="noStrike">
                        <a:solidFill>
                          <a:srgbClr val="000000"/>
                        </a:solidFill>
                        <a:effectLst/>
                        <a:latin typeface="Calibri"/>
                      </a:endParaRPr>
                    </a:p>
                  </a:txBody>
                  <a:tcPr marL="7620" marR="7620" marT="7620" marB="0" anchor="ctr"/>
                </a:tc>
                <a:tc>
                  <a:txBody>
                    <a:bodyPr/>
                    <a:lstStyle/>
                    <a:p>
                      <a:pPr algn="ctr" fontAlgn="ctr"/>
                      <a:r>
                        <a:rPr lang="en-US" sz="1100" u="none" strike="noStrike" dirty="0">
                          <a:effectLst/>
                        </a:rPr>
                        <a:t>-0.2</a:t>
                      </a:r>
                      <a:endParaRPr lang="en-US" sz="1100" b="0" i="0" u="none" strike="noStrike" dirty="0">
                        <a:solidFill>
                          <a:srgbClr val="000000"/>
                        </a:solidFill>
                        <a:effectLst/>
                        <a:latin typeface="Calibri"/>
                      </a:endParaRPr>
                    </a:p>
                  </a:txBody>
                  <a:tcPr marL="7620" marR="7620" marT="7620" marB="0" anchor="ctr"/>
                </a:tc>
                <a:tc>
                  <a:txBody>
                    <a:bodyPr/>
                    <a:lstStyle/>
                    <a:p>
                      <a:pPr algn="ctr" fontAlgn="b"/>
                      <a:r>
                        <a:rPr lang="en-US" sz="1100" b="0" i="0" u="none" strike="noStrike" dirty="0" smtClean="0">
                          <a:solidFill>
                            <a:srgbClr val="000000"/>
                          </a:solidFill>
                          <a:effectLst/>
                          <a:latin typeface="Calibri"/>
                        </a:rPr>
                        <a:t>-0.6</a:t>
                      </a:r>
                      <a:endParaRPr lang="en-US" sz="1100" b="0" i="0" u="none" strike="noStrike" dirty="0">
                        <a:solidFill>
                          <a:srgbClr val="000000"/>
                        </a:solidFill>
                        <a:effectLst/>
                        <a:latin typeface="Calibri"/>
                      </a:endParaRPr>
                    </a:p>
                  </a:txBody>
                  <a:tcPr marL="7620" marR="7620" marT="7620" marB="0" anchor="b"/>
                </a:tc>
              </a:tr>
              <a:tr h="251716">
                <a:tc>
                  <a:txBody>
                    <a:bodyPr/>
                    <a:lstStyle/>
                    <a:p>
                      <a:pPr algn="l" fontAlgn="b"/>
                      <a:endParaRPr lang="en-US" sz="1100" b="0" i="0" u="none" strike="noStrike">
                        <a:solidFill>
                          <a:srgbClr val="000000"/>
                        </a:solidFill>
                        <a:effectLst/>
                        <a:latin typeface="Calibri"/>
                      </a:endParaRPr>
                    </a:p>
                  </a:txBody>
                  <a:tcPr marL="7620" marR="7620" marT="7620" marB="0" anchor="b"/>
                </a:tc>
                <a:tc>
                  <a:txBody>
                    <a:bodyPr/>
                    <a:lstStyle/>
                    <a:p>
                      <a:pPr algn="l" fontAlgn="b"/>
                      <a:r>
                        <a:rPr lang="en-US" sz="1100" u="none" strike="noStrike" dirty="0">
                          <a:effectLst/>
                        </a:rPr>
                        <a:t>plastic bag</a:t>
                      </a:r>
                      <a:endParaRPr lang="en-US" sz="1100" b="0" i="0" u="none" strike="noStrike" dirty="0">
                        <a:solidFill>
                          <a:srgbClr val="000000"/>
                        </a:solidFill>
                        <a:effectLst/>
                        <a:latin typeface="Calibri"/>
                      </a:endParaRPr>
                    </a:p>
                  </a:txBody>
                  <a:tcPr marL="7620" marR="7620" marT="7620" marB="0" anchor="b"/>
                </a:tc>
                <a:tc>
                  <a:txBody>
                    <a:bodyPr/>
                    <a:lstStyle/>
                    <a:p>
                      <a:pPr algn="ctr" fontAlgn="ctr"/>
                      <a:r>
                        <a:rPr lang="en-US" sz="1100" u="none" strike="noStrike">
                          <a:effectLst/>
                        </a:rPr>
                        <a:t>+0.1</a:t>
                      </a:r>
                      <a:endParaRPr lang="en-US" sz="1100" b="0" i="0" u="none" strike="noStrike">
                        <a:solidFill>
                          <a:srgbClr val="000000"/>
                        </a:solidFill>
                        <a:effectLst/>
                        <a:latin typeface="Calibri"/>
                      </a:endParaRPr>
                    </a:p>
                  </a:txBody>
                  <a:tcPr marL="7620" marR="7620" marT="7620" marB="0" anchor="ctr"/>
                </a:tc>
                <a:tc>
                  <a:txBody>
                    <a:bodyPr/>
                    <a:lstStyle/>
                    <a:p>
                      <a:pPr algn="ctr" fontAlgn="ctr"/>
                      <a:r>
                        <a:rPr lang="en-US" sz="1100" u="none" strike="noStrike">
                          <a:effectLst/>
                        </a:rPr>
                        <a:t>+1.0</a:t>
                      </a:r>
                      <a:endParaRPr lang="en-US" sz="1100" b="0" i="0" u="none" strike="noStrike">
                        <a:solidFill>
                          <a:srgbClr val="000000"/>
                        </a:solidFill>
                        <a:effectLst/>
                        <a:latin typeface="Calibri"/>
                      </a:endParaRPr>
                    </a:p>
                  </a:txBody>
                  <a:tcPr marL="7620" marR="7620" marT="7620" marB="0" anchor="ctr"/>
                </a:tc>
                <a:tc>
                  <a:txBody>
                    <a:bodyPr/>
                    <a:lstStyle/>
                    <a:p>
                      <a:pPr algn="ctr" fontAlgn="ctr"/>
                      <a:r>
                        <a:rPr lang="en-US" sz="1100" u="none" strike="noStrike" dirty="0">
                          <a:effectLst/>
                        </a:rPr>
                        <a:t>0</a:t>
                      </a:r>
                      <a:endParaRPr lang="en-US" sz="1100" b="0" i="0" u="none" strike="noStrike" dirty="0">
                        <a:solidFill>
                          <a:srgbClr val="000000"/>
                        </a:solidFill>
                        <a:effectLst/>
                        <a:latin typeface="Calibri"/>
                      </a:endParaRPr>
                    </a:p>
                  </a:txBody>
                  <a:tcPr marL="7620" marR="7620" marT="7620" marB="0" anchor="ctr"/>
                </a:tc>
                <a:tc>
                  <a:txBody>
                    <a:bodyPr/>
                    <a:lstStyle/>
                    <a:p>
                      <a:pPr algn="ctr" fontAlgn="b"/>
                      <a:r>
                        <a:rPr lang="en-US" sz="1100" b="0" i="0" u="none" strike="noStrike" dirty="0" smtClean="0">
                          <a:solidFill>
                            <a:srgbClr val="000000"/>
                          </a:solidFill>
                          <a:effectLst/>
                          <a:latin typeface="Calibri"/>
                        </a:rPr>
                        <a:t>-0.6</a:t>
                      </a:r>
                      <a:endParaRPr lang="en-US" sz="1100" b="0" i="0" u="none" strike="noStrike" dirty="0">
                        <a:solidFill>
                          <a:srgbClr val="000000"/>
                        </a:solidFill>
                        <a:effectLst/>
                        <a:latin typeface="Calibri"/>
                      </a:endParaRPr>
                    </a:p>
                  </a:txBody>
                  <a:tcPr marL="7620" marR="7620" marT="7620" marB="0" anchor="b"/>
                </a:tc>
              </a:tr>
              <a:tr h="251716">
                <a:tc>
                  <a:txBody>
                    <a:bodyPr/>
                    <a:lstStyle/>
                    <a:p>
                      <a:pPr algn="l" fontAlgn="b"/>
                      <a:endParaRPr lang="en-US" sz="1100" b="0" i="0" u="none" strike="noStrike">
                        <a:solidFill>
                          <a:srgbClr val="000000"/>
                        </a:solidFill>
                        <a:effectLst/>
                        <a:latin typeface="Calibri"/>
                      </a:endParaRPr>
                    </a:p>
                  </a:txBody>
                  <a:tcPr marL="7620" marR="7620" marT="7620" marB="0" anchor="b"/>
                </a:tc>
                <a:tc>
                  <a:txBody>
                    <a:bodyPr/>
                    <a:lstStyle/>
                    <a:p>
                      <a:pPr algn="l" fontAlgn="b"/>
                      <a:r>
                        <a:rPr lang="en-US" sz="1100" u="none" strike="noStrike" dirty="0">
                          <a:effectLst/>
                        </a:rPr>
                        <a:t>plastic bag with RH</a:t>
                      </a:r>
                      <a:endParaRPr lang="en-US" sz="1100" b="0" i="0" u="none" strike="noStrike" dirty="0">
                        <a:solidFill>
                          <a:srgbClr val="000000"/>
                        </a:solidFill>
                        <a:effectLst/>
                        <a:latin typeface="Calibri"/>
                      </a:endParaRPr>
                    </a:p>
                  </a:txBody>
                  <a:tcPr marL="7620" marR="7620" marT="7620" marB="0" anchor="b"/>
                </a:tc>
                <a:tc>
                  <a:txBody>
                    <a:bodyPr/>
                    <a:lstStyle/>
                    <a:p>
                      <a:pPr algn="ctr" fontAlgn="ctr"/>
                      <a:r>
                        <a:rPr lang="en-US" sz="1100" u="none" strike="noStrike">
                          <a:effectLst/>
                        </a:rPr>
                        <a:t>+0.6</a:t>
                      </a:r>
                      <a:endParaRPr lang="en-US" sz="1100" b="0" i="0" u="none" strike="noStrike">
                        <a:solidFill>
                          <a:srgbClr val="000000"/>
                        </a:solidFill>
                        <a:effectLst/>
                        <a:latin typeface="Calibri"/>
                      </a:endParaRPr>
                    </a:p>
                  </a:txBody>
                  <a:tcPr marL="7620" marR="7620" marT="7620" marB="0" anchor="ctr"/>
                </a:tc>
                <a:tc>
                  <a:txBody>
                    <a:bodyPr/>
                    <a:lstStyle/>
                    <a:p>
                      <a:pPr algn="ctr" fontAlgn="ctr"/>
                      <a:r>
                        <a:rPr lang="en-US" sz="1100" u="none" strike="noStrike">
                          <a:effectLst/>
                        </a:rPr>
                        <a:t>+0.8</a:t>
                      </a:r>
                      <a:endParaRPr lang="en-US" sz="1100" b="0" i="0" u="none" strike="noStrike">
                        <a:solidFill>
                          <a:srgbClr val="000000"/>
                        </a:solidFill>
                        <a:effectLst/>
                        <a:latin typeface="Calibri"/>
                      </a:endParaRPr>
                    </a:p>
                  </a:txBody>
                  <a:tcPr marL="7620" marR="7620" marT="7620" marB="0" anchor="ctr"/>
                </a:tc>
                <a:tc>
                  <a:txBody>
                    <a:bodyPr/>
                    <a:lstStyle/>
                    <a:p>
                      <a:pPr algn="ctr" fontAlgn="ctr"/>
                      <a:r>
                        <a:rPr lang="en-US" sz="1100" u="none" strike="noStrike" dirty="0">
                          <a:effectLst/>
                        </a:rPr>
                        <a:t>-0.2</a:t>
                      </a:r>
                      <a:endParaRPr lang="en-US" sz="1100" b="0" i="0" u="none" strike="noStrike" dirty="0">
                        <a:solidFill>
                          <a:srgbClr val="000000"/>
                        </a:solidFill>
                        <a:effectLst/>
                        <a:latin typeface="Calibri"/>
                      </a:endParaRPr>
                    </a:p>
                  </a:txBody>
                  <a:tcPr marL="7620" marR="7620" marT="7620" marB="0" anchor="ctr"/>
                </a:tc>
                <a:tc>
                  <a:txBody>
                    <a:bodyPr/>
                    <a:lstStyle/>
                    <a:p>
                      <a:pPr algn="ctr" fontAlgn="b"/>
                      <a:r>
                        <a:rPr lang="en-US" sz="1100" b="0" i="0" u="none" strike="noStrike" dirty="0" smtClean="0">
                          <a:solidFill>
                            <a:srgbClr val="000000"/>
                          </a:solidFill>
                          <a:effectLst/>
                          <a:latin typeface="Calibri"/>
                        </a:rPr>
                        <a:t>-0.8</a:t>
                      </a:r>
                      <a:endParaRPr lang="en-US" sz="1100" b="0" i="0" u="none" strike="noStrike" dirty="0">
                        <a:solidFill>
                          <a:srgbClr val="000000"/>
                        </a:solidFill>
                        <a:effectLst/>
                        <a:latin typeface="Calibri"/>
                      </a:endParaRPr>
                    </a:p>
                  </a:txBody>
                  <a:tcPr marL="7620" marR="7620" marT="7620" marB="0" anchor="b"/>
                </a:tc>
              </a:tr>
              <a:tr h="251716">
                <a:tc>
                  <a:txBody>
                    <a:bodyPr/>
                    <a:lstStyle/>
                    <a:p>
                      <a:pPr algn="l" fontAlgn="b"/>
                      <a:endParaRPr lang="en-US" sz="1100" b="0" i="0" u="none" strike="noStrike">
                        <a:solidFill>
                          <a:srgbClr val="000000"/>
                        </a:solidFill>
                        <a:effectLst/>
                        <a:latin typeface="Calibri"/>
                      </a:endParaRPr>
                    </a:p>
                  </a:txBody>
                  <a:tcPr marL="7620" marR="7620" marT="7620" marB="0" anchor="b"/>
                </a:tc>
                <a:tc>
                  <a:txBody>
                    <a:bodyPr/>
                    <a:lstStyle/>
                    <a:p>
                      <a:pPr algn="l" fontAlgn="b"/>
                      <a:r>
                        <a:rPr lang="en-US" sz="1100" u="none" strike="noStrike" dirty="0">
                          <a:effectLst/>
                        </a:rPr>
                        <a:t> </a:t>
                      </a:r>
                      <a:endParaRPr lang="en-US" sz="1100" b="0" i="0" u="none" strike="noStrike" dirty="0">
                        <a:solidFill>
                          <a:srgbClr val="000000"/>
                        </a:solidFill>
                        <a:effectLst/>
                        <a:latin typeface="Calibri"/>
                      </a:endParaRPr>
                    </a:p>
                  </a:txBody>
                  <a:tcPr marL="7620" marR="7620" marT="7620" marB="0" anchor="b"/>
                </a:tc>
                <a:tc>
                  <a:txBody>
                    <a:bodyPr/>
                    <a:lstStyle/>
                    <a:p>
                      <a:pPr algn="ctr" fontAlgn="ctr"/>
                      <a:endParaRPr lang="en-US" sz="1100" b="0" i="0" u="none" strike="noStrike">
                        <a:solidFill>
                          <a:srgbClr val="000000"/>
                        </a:solidFill>
                        <a:effectLst/>
                        <a:latin typeface="Calibri"/>
                      </a:endParaRPr>
                    </a:p>
                  </a:txBody>
                  <a:tcPr marL="7620" marR="7620" marT="7620" marB="0" anchor="ctr"/>
                </a:tc>
                <a:tc>
                  <a:txBody>
                    <a:bodyPr/>
                    <a:lstStyle/>
                    <a:p>
                      <a:pPr algn="ctr" fontAlgn="b"/>
                      <a:endParaRPr lang="en-US" sz="1100" b="0" i="0" u="none" strike="noStrike">
                        <a:solidFill>
                          <a:srgbClr val="000000"/>
                        </a:solidFill>
                        <a:effectLst/>
                        <a:latin typeface="Calibri"/>
                      </a:endParaRPr>
                    </a:p>
                  </a:txBody>
                  <a:tcPr marL="7620" marR="7620" marT="7620" marB="0" anchor="b"/>
                </a:tc>
                <a:tc>
                  <a:txBody>
                    <a:bodyPr/>
                    <a:lstStyle/>
                    <a:p>
                      <a:pPr algn="ctr" fontAlgn="b"/>
                      <a:r>
                        <a:rPr lang="en-US" sz="1100" u="none" strike="noStrike" dirty="0">
                          <a:effectLst/>
                        </a:rPr>
                        <a:t> </a:t>
                      </a:r>
                      <a:endParaRPr lang="en-US" sz="1100" b="0" i="0" u="none" strike="noStrike" dirty="0">
                        <a:solidFill>
                          <a:srgbClr val="000000"/>
                        </a:solidFill>
                        <a:effectLst/>
                        <a:latin typeface="Calibri"/>
                      </a:endParaRPr>
                    </a:p>
                  </a:txBody>
                  <a:tcPr marL="7620" marR="7620" marT="7620" marB="0" anchor="b"/>
                </a:tc>
                <a:tc>
                  <a:txBody>
                    <a:bodyPr/>
                    <a:lstStyle/>
                    <a:p>
                      <a:pPr algn="ctr" fontAlgn="b"/>
                      <a:endParaRPr lang="en-US" sz="1100" b="0" i="0" u="none" strike="noStrike" dirty="0">
                        <a:solidFill>
                          <a:srgbClr val="000000"/>
                        </a:solidFill>
                        <a:effectLst/>
                        <a:latin typeface="Calibri"/>
                      </a:endParaRPr>
                    </a:p>
                  </a:txBody>
                  <a:tcPr marL="7620" marR="7620" marT="7620" marB="0" anchor="b"/>
                </a:tc>
              </a:tr>
              <a:tr h="251716">
                <a:tc>
                  <a:txBody>
                    <a:bodyPr/>
                    <a:lstStyle/>
                    <a:p>
                      <a:pPr algn="l" fontAlgn="b"/>
                      <a:endParaRPr lang="en-US" sz="1100" b="0" i="0" u="none" strike="noStrike">
                        <a:solidFill>
                          <a:srgbClr val="000000"/>
                        </a:solidFill>
                        <a:effectLst/>
                        <a:latin typeface="Calibri"/>
                      </a:endParaRPr>
                    </a:p>
                  </a:txBody>
                  <a:tcPr marL="7620" marR="7620" marT="7620" marB="0" anchor="b"/>
                </a:tc>
                <a:tc>
                  <a:txBody>
                    <a:bodyPr/>
                    <a:lstStyle/>
                    <a:p>
                      <a:pPr algn="l" fontAlgn="b"/>
                      <a:r>
                        <a:rPr lang="en-US" sz="1100" u="none" strike="noStrike" dirty="0">
                          <a:effectLst/>
                        </a:rPr>
                        <a:t>Average weight g</a:t>
                      </a:r>
                      <a:endParaRPr lang="en-US" sz="1100" b="0" i="0" u="none" strike="noStrike" dirty="0">
                        <a:solidFill>
                          <a:srgbClr val="000000"/>
                        </a:solidFill>
                        <a:effectLst/>
                        <a:latin typeface="Calibri"/>
                      </a:endParaRPr>
                    </a:p>
                  </a:txBody>
                  <a:tcPr marL="7620" marR="7620" marT="7620" marB="0" anchor="b"/>
                </a:tc>
                <a:tc>
                  <a:txBody>
                    <a:bodyPr/>
                    <a:lstStyle/>
                    <a:p>
                      <a:pPr algn="ctr" fontAlgn="ctr"/>
                      <a:r>
                        <a:rPr lang="en-US" sz="1100" u="none" strike="noStrike">
                          <a:effectLst/>
                        </a:rPr>
                        <a:t>180</a:t>
                      </a:r>
                      <a:endParaRPr lang="en-US" sz="1100" b="0" i="0" u="none" strike="noStrike">
                        <a:solidFill>
                          <a:srgbClr val="000000"/>
                        </a:solidFill>
                        <a:effectLst/>
                        <a:latin typeface="Calibri"/>
                      </a:endParaRPr>
                    </a:p>
                  </a:txBody>
                  <a:tcPr marL="7620" marR="7620" marT="7620" marB="0" anchor="ctr"/>
                </a:tc>
                <a:tc>
                  <a:txBody>
                    <a:bodyPr/>
                    <a:lstStyle/>
                    <a:p>
                      <a:pPr algn="ctr" fontAlgn="b"/>
                      <a:r>
                        <a:rPr lang="en-US" sz="1100" u="none" strike="noStrike">
                          <a:effectLst/>
                        </a:rPr>
                        <a:t>180</a:t>
                      </a:r>
                      <a:endParaRPr lang="en-US" sz="1100" b="0" i="0" u="none" strike="noStrike">
                        <a:solidFill>
                          <a:srgbClr val="000000"/>
                        </a:solidFill>
                        <a:effectLst/>
                        <a:latin typeface="Calibri"/>
                      </a:endParaRPr>
                    </a:p>
                  </a:txBody>
                  <a:tcPr marL="7620" marR="7620" marT="7620" marB="0" anchor="b"/>
                </a:tc>
                <a:tc>
                  <a:txBody>
                    <a:bodyPr/>
                    <a:lstStyle/>
                    <a:p>
                      <a:pPr algn="ctr" fontAlgn="b"/>
                      <a:r>
                        <a:rPr lang="en-US" sz="1100" u="none" strike="noStrike" dirty="0">
                          <a:effectLst/>
                        </a:rPr>
                        <a:t>220</a:t>
                      </a:r>
                      <a:endParaRPr lang="en-US" sz="1100" b="0" i="0" u="none" strike="noStrike" dirty="0">
                        <a:solidFill>
                          <a:srgbClr val="000000"/>
                        </a:solidFill>
                        <a:effectLst/>
                        <a:latin typeface="Calibri"/>
                      </a:endParaRPr>
                    </a:p>
                  </a:txBody>
                  <a:tcPr marL="7620" marR="7620" marT="7620" marB="0" anchor="b"/>
                </a:tc>
                <a:tc>
                  <a:txBody>
                    <a:bodyPr/>
                    <a:lstStyle/>
                    <a:p>
                      <a:pPr algn="ctr" fontAlgn="b"/>
                      <a:r>
                        <a:rPr lang="en-US" sz="1100" b="0" i="0" u="none" strike="noStrike" dirty="0" smtClean="0">
                          <a:solidFill>
                            <a:srgbClr val="000000"/>
                          </a:solidFill>
                          <a:effectLst/>
                          <a:latin typeface="Calibri"/>
                        </a:rPr>
                        <a:t>230</a:t>
                      </a:r>
                      <a:endParaRPr lang="en-US" sz="1100" b="0" i="0" u="none" strike="noStrike" dirty="0">
                        <a:solidFill>
                          <a:srgbClr val="000000"/>
                        </a:solidFill>
                        <a:effectLst/>
                        <a:latin typeface="Calibri"/>
                      </a:endParaRPr>
                    </a:p>
                  </a:txBody>
                  <a:tcPr marL="7620" marR="7620" marT="7620" marB="0" anchor="b"/>
                </a:tc>
              </a:tr>
              <a:tr h="251716">
                <a:tc>
                  <a:txBody>
                    <a:bodyPr/>
                    <a:lstStyle/>
                    <a:p>
                      <a:pPr algn="l" fontAlgn="b"/>
                      <a:endParaRPr lang="en-US" sz="1100" b="0" i="0" u="none" strike="noStrike">
                        <a:solidFill>
                          <a:srgbClr val="000000"/>
                        </a:solidFill>
                        <a:effectLst/>
                        <a:latin typeface="Calibri"/>
                      </a:endParaRPr>
                    </a:p>
                  </a:txBody>
                  <a:tcPr marL="7620" marR="7620" marT="7620" marB="0" anchor="b"/>
                </a:tc>
                <a:tc>
                  <a:txBody>
                    <a:bodyPr/>
                    <a:lstStyle/>
                    <a:p>
                      <a:pPr algn="l" fontAlgn="b"/>
                      <a:endParaRPr lang="en-US" sz="1100" b="0" i="0" u="none" strike="noStrike" dirty="0">
                        <a:solidFill>
                          <a:srgbClr val="000000"/>
                        </a:solidFill>
                        <a:effectLst/>
                        <a:latin typeface="Calibri"/>
                      </a:endParaRPr>
                    </a:p>
                  </a:txBody>
                  <a:tcPr marL="7620" marR="7620" marT="7620" marB="0" anchor="b"/>
                </a:tc>
                <a:tc>
                  <a:txBody>
                    <a:bodyPr/>
                    <a:lstStyle/>
                    <a:p>
                      <a:pPr algn="ctr" fontAlgn="ctr"/>
                      <a:endParaRPr lang="en-US" sz="1100" b="0" i="0" u="none" strike="noStrike">
                        <a:solidFill>
                          <a:srgbClr val="000000"/>
                        </a:solidFill>
                        <a:effectLst/>
                        <a:latin typeface="Calibri"/>
                      </a:endParaRPr>
                    </a:p>
                  </a:txBody>
                  <a:tcPr marL="7620" marR="7620" marT="7620" marB="0" anchor="ctr"/>
                </a:tc>
                <a:tc>
                  <a:txBody>
                    <a:bodyPr/>
                    <a:lstStyle/>
                    <a:p>
                      <a:pPr algn="l" fontAlgn="b"/>
                      <a:endParaRPr lang="en-US" sz="1100" b="0" i="0" u="none" strike="noStrike">
                        <a:solidFill>
                          <a:srgbClr val="000000"/>
                        </a:solidFill>
                        <a:effectLst/>
                        <a:latin typeface="Calibri"/>
                      </a:endParaRPr>
                    </a:p>
                  </a:txBody>
                  <a:tcPr marL="7620" marR="7620" marT="7620" marB="0" anchor="b"/>
                </a:tc>
                <a:tc>
                  <a:txBody>
                    <a:bodyPr/>
                    <a:lstStyle/>
                    <a:p>
                      <a:pPr algn="l" fontAlgn="b"/>
                      <a:endParaRPr lang="en-US" sz="1100" b="0" i="0" u="none" strike="noStrike">
                        <a:solidFill>
                          <a:srgbClr val="000000"/>
                        </a:solidFill>
                        <a:effectLst/>
                        <a:latin typeface="Calibri"/>
                      </a:endParaRPr>
                    </a:p>
                  </a:txBody>
                  <a:tcPr marL="7620" marR="7620" marT="7620" marB="0" anchor="b"/>
                </a:tc>
                <a:tc>
                  <a:txBody>
                    <a:bodyPr/>
                    <a:lstStyle/>
                    <a:p>
                      <a:pPr algn="l" fontAlgn="b"/>
                      <a:endParaRPr lang="en-US" sz="1100" b="0" i="0" u="none" strike="noStrike" dirty="0">
                        <a:solidFill>
                          <a:srgbClr val="000000"/>
                        </a:solidFill>
                        <a:effectLst/>
                        <a:latin typeface="Calibri"/>
                      </a:endParaRPr>
                    </a:p>
                  </a:txBody>
                  <a:tcPr marL="7620" marR="7620" marT="7620" marB="0" anchor="b"/>
                </a:tc>
              </a:tr>
            </a:tbl>
          </a:graphicData>
        </a:graphic>
      </p:graphicFrame>
    </p:spTree>
    <p:extLst>
      <p:ext uri="{BB962C8B-B14F-4D97-AF65-F5344CB8AC3E}">
        <p14:creationId xmlns:p14="http://schemas.microsoft.com/office/powerpoint/2010/main" val="42040701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685800"/>
          </a:xfrm>
        </p:spPr>
        <p:txBody>
          <a:bodyPr>
            <a:noAutofit/>
          </a:bodyPr>
          <a:lstStyle/>
          <a:p>
            <a:pPr algn="l"/>
            <a:r>
              <a:rPr lang="en-US" sz="1800" b="1" dirty="0"/>
              <a:t>Calculating the </a:t>
            </a:r>
            <a:r>
              <a:rPr lang="en-US" sz="1800" b="1" dirty="0" smtClean="0"/>
              <a:t>true, actual </a:t>
            </a:r>
            <a:r>
              <a:rPr lang="en-US" sz="1800" b="1" dirty="0"/>
              <a:t>moisture content in percent for each measuring  series based on oven dry test</a:t>
            </a:r>
            <a:r>
              <a:rPr lang="en-US" sz="1800" b="1" dirty="0" smtClean="0"/>
              <a:t>.</a:t>
            </a:r>
            <a:endParaRPr lang="en-US" sz="1800" dirty="0"/>
          </a:p>
        </p:txBody>
      </p:sp>
      <p:sp>
        <p:nvSpPr>
          <p:cNvPr id="3" name="Content Placeholder 2"/>
          <p:cNvSpPr>
            <a:spLocks noGrp="1"/>
          </p:cNvSpPr>
          <p:nvPr>
            <p:ph idx="1"/>
          </p:nvPr>
        </p:nvSpPr>
        <p:spPr>
          <a:xfrm>
            <a:off x="457200" y="1295401"/>
            <a:ext cx="8229600" cy="4572000"/>
          </a:xfrm>
        </p:spPr>
        <p:txBody>
          <a:bodyPr>
            <a:normAutofit/>
          </a:bodyPr>
          <a:lstStyle/>
          <a:p>
            <a:pPr>
              <a:buFont typeface="+mj-lt"/>
              <a:buAutoNum type="arabicPeriod"/>
            </a:pPr>
            <a:r>
              <a:rPr lang="en-US" sz="1900" dirty="0" smtClean="0"/>
              <a:t>To calculate the true, actual moisture content of the gypsum boards for each measuring series, the </a:t>
            </a:r>
            <a:r>
              <a:rPr lang="en-US" sz="1900" b="1" dirty="0" smtClean="0"/>
              <a:t>actual weight A</a:t>
            </a:r>
            <a:r>
              <a:rPr lang="en-US" sz="1900" dirty="0" smtClean="0"/>
              <a:t> is needed and the </a:t>
            </a:r>
            <a:r>
              <a:rPr lang="en-US" sz="1900" b="1" dirty="0" smtClean="0"/>
              <a:t>oven weight O </a:t>
            </a:r>
            <a:r>
              <a:rPr lang="en-US" sz="1900" dirty="0" smtClean="0"/>
              <a:t>is needed.</a:t>
            </a:r>
          </a:p>
          <a:p>
            <a:pPr>
              <a:buFont typeface="+mj-lt"/>
              <a:buAutoNum type="arabicPeriod"/>
            </a:pPr>
            <a:r>
              <a:rPr lang="en-US" sz="1900" dirty="0" smtClean="0"/>
              <a:t>Formula     ((A-O):O)x100   moisture content in %. </a:t>
            </a:r>
          </a:p>
          <a:p>
            <a:pPr>
              <a:buFont typeface="+mj-lt"/>
              <a:buAutoNum type="arabicPeriod"/>
            </a:pPr>
            <a:r>
              <a:rPr lang="en-US" sz="1900" dirty="0"/>
              <a:t>After each measuring series is completed, the weights are recorded in File 1, Form 1, row 1.22. The values are used for </a:t>
            </a:r>
            <a:r>
              <a:rPr lang="en-US" sz="1900" b="1" dirty="0"/>
              <a:t>“A”. </a:t>
            </a:r>
            <a:endParaRPr lang="en-US" sz="1900" dirty="0"/>
          </a:p>
          <a:p>
            <a:pPr>
              <a:buFont typeface="+mj-lt"/>
              <a:buAutoNum type="arabicPeriod"/>
            </a:pPr>
            <a:r>
              <a:rPr lang="en-US" sz="1900" dirty="0" smtClean="0"/>
              <a:t>Since the oven weights vary before and after testing, I </a:t>
            </a:r>
            <a:r>
              <a:rPr lang="en-US" sz="1900" dirty="0"/>
              <a:t>used the initial oven test weight for calculating  </a:t>
            </a:r>
            <a:r>
              <a:rPr lang="en-US" sz="1900" dirty="0" smtClean="0"/>
              <a:t>the highest moisture content </a:t>
            </a:r>
            <a:r>
              <a:rPr lang="en-US" sz="1900" dirty="0"/>
              <a:t>and the final oven test weight for </a:t>
            </a:r>
            <a:r>
              <a:rPr lang="en-US" sz="1900" dirty="0" smtClean="0"/>
              <a:t>calculating the lowest moisture content (File 1</a:t>
            </a:r>
            <a:r>
              <a:rPr lang="en-US" sz="1900" dirty="0"/>
              <a:t>, Form 2) and entered those values in File 1, Form 1, (D, 1.23) and (I,1.23). Next, I distributed the difference between initial and final oven weights evenly between highest and </a:t>
            </a:r>
            <a:r>
              <a:rPr lang="en-US" sz="1900" dirty="0" smtClean="0"/>
              <a:t>lowest moisture values  </a:t>
            </a:r>
            <a:r>
              <a:rPr lang="en-US" sz="1900" dirty="0"/>
              <a:t>File 1, Form 1, row 1.23. </a:t>
            </a:r>
            <a:r>
              <a:rPr lang="en-US" sz="1900" dirty="0" smtClean="0"/>
              <a:t>Values are used for </a:t>
            </a:r>
            <a:r>
              <a:rPr lang="en-US" sz="1900" b="1" dirty="0" smtClean="0"/>
              <a:t>“O”.</a:t>
            </a:r>
            <a:endParaRPr lang="en-US" sz="1900" b="1" dirty="0"/>
          </a:p>
          <a:p>
            <a:pPr>
              <a:buFont typeface="+mj-lt"/>
              <a:buAutoNum type="arabicPeriod"/>
            </a:pPr>
            <a:r>
              <a:rPr lang="en-US" sz="1900" dirty="0" smtClean="0"/>
              <a:t>The </a:t>
            </a:r>
            <a:r>
              <a:rPr lang="en-US" sz="1900" dirty="0"/>
              <a:t>moisture content is automatically calculated </a:t>
            </a:r>
            <a:r>
              <a:rPr lang="en-US" sz="1900" dirty="0" smtClean="0"/>
              <a:t>using the formula above and is found in </a:t>
            </a:r>
            <a:r>
              <a:rPr lang="en-US" sz="1900" dirty="0"/>
              <a:t>File 1, Form 1, row </a:t>
            </a:r>
            <a:r>
              <a:rPr lang="en-US" sz="1900" dirty="0" smtClean="0"/>
              <a:t>1.41</a:t>
            </a:r>
            <a:r>
              <a:rPr lang="en-US" sz="2000" dirty="0" smtClean="0"/>
              <a:t>. </a:t>
            </a:r>
            <a:endParaRPr lang="en-US" sz="2000" dirty="0"/>
          </a:p>
          <a:p>
            <a:pPr marL="0" indent="0">
              <a:buNone/>
            </a:pPr>
            <a:endParaRPr lang="en-US" sz="1900" dirty="0" smtClean="0"/>
          </a:p>
        </p:txBody>
      </p:sp>
    </p:spTree>
    <p:extLst>
      <p:ext uri="{BB962C8B-B14F-4D97-AF65-F5344CB8AC3E}">
        <p14:creationId xmlns:p14="http://schemas.microsoft.com/office/powerpoint/2010/main" val="8273075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6324600"/>
          </a:xfrm>
        </p:spPr>
        <p:txBody>
          <a:bodyPr>
            <a:noAutofit/>
          </a:bodyPr>
          <a:lstStyle/>
          <a:p>
            <a:pPr marL="0" indent="0">
              <a:buNone/>
            </a:pPr>
            <a:r>
              <a:rPr lang="en-US" sz="1600" dirty="0"/>
              <a:t>Select 7 boards of the same type and same manufacturer.|</a:t>
            </a:r>
            <a:br>
              <a:rPr lang="en-US" sz="1600" dirty="0"/>
            </a:br>
            <a:r>
              <a:rPr lang="en-US" sz="1600" dirty="0"/>
              <a:t>Print out Forms to record test results.</a:t>
            </a:r>
          </a:p>
          <a:p>
            <a:pPr>
              <a:buFont typeface="+mj-lt"/>
              <a:buAutoNum type="arabicPeriod"/>
            </a:pPr>
            <a:r>
              <a:rPr lang="en-US" sz="1600" dirty="0"/>
              <a:t>Prepare boards, weigh, coat with wax and perform oven test.</a:t>
            </a:r>
          </a:p>
          <a:p>
            <a:pPr>
              <a:buFont typeface="+mj-lt"/>
              <a:buAutoNum type="arabicPeriod"/>
            </a:pPr>
            <a:r>
              <a:rPr lang="en-US" sz="1600" dirty="0"/>
              <a:t>Soak in gypsum water bath until target weight at 4.6% has been reached. </a:t>
            </a:r>
          </a:p>
          <a:p>
            <a:pPr>
              <a:buFont typeface="+mj-lt"/>
              <a:buAutoNum type="arabicPeriod"/>
            </a:pPr>
            <a:r>
              <a:rPr lang="en-US" sz="1600" dirty="0"/>
              <a:t>Note weight before placing all 6 gypsum boards into individual bags to acclimate. Choose with or without relative humidity probe. Leave at least 2 days to acclimate and measure weight again. </a:t>
            </a:r>
          </a:p>
          <a:p>
            <a:pPr>
              <a:buFont typeface="+mj-lt"/>
              <a:buAutoNum type="arabicPeriod"/>
            </a:pPr>
            <a:r>
              <a:rPr lang="en-US" sz="1600" dirty="0"/>
              <a:t>Wrap boards before measuring as described. By wrapping boards during measurements, there is hardly any weight loss, while the boards are being measured.</a:t>
            </a:r>
          </a:p>
          <a:p>
            <a:pPr>
              <a:buFont typeface="+mj-lt"/>
              <a:buAutoNum type="arabicPeriod"/>
            </a:pPr>
            <a:r>
              <a:rPr lang="en-US" sz="1600" dirty="0"/>
              <a:t>Take measurements as described. Boards should be wrapped in plastic, with template and placed in plastic bag while up to 10 measurements are taken.</a:t>
            </a:r>
          </a:p>
          <a:p>
            <a:pPr>
              <a:buFont typeface="+mj-lt"/>
              <a:buAutoNum type="arabicPeriod"/>
            </a:pPr>
            <a:r>
              <a:rPr lang="en-US" sz="1600" dirty="0"/>
              <a:t>Drying should follow measurements on the same day. First, dry the boards to the target acclimation weight by using ambient air. If the boards will not dry in ambient air during a few hours, use the oven starting with 90F and then increase slowly to no more than 113F.</a:t>
            </a:r>
          </a:p>
          <a:p>
            <a:pPr>
              <a:buFont typeface="+mj-lt"/>
              <a:buAutoNum type="arabicPeriod"/>
            </a:pPr>
            <a:r>
              <a:rPr lang="en-US" sz="1600" dirty="0"/>
              <a:t>After drying out, the boards should be placed in the bag for at least 2 days to acclimate. Repeat steps 4-7 until Series A-I are finished, or until the resistance in the dried-out gypsum boards is so high, that the meter cannot read any more. </a:t>
            </a:r>
          </a:p>
          <a:p>
            <a:pPr>
              <a:buFont typeface="+mj-lt"/>
              <a:buAutoNum type="arabicPeriod"/>
            </a:pPr>
            <a:r>
              <a:rPr lang="en-US" sz="1600" dirty="0"/>
              <a:t>With this time table, testing  six boards from one type from one manufacturer takes 2-3 weeks. Vacation, holidays, week ends should be timed and only take place, while the boards are placed in the bags for acclimation. </a:t>
            </a:r>
          </a:p>
          <a:p>
            <a:pPr>
              <a:buFont typeface="+mj-lt"/>
              <a:buAutoNum type="arabicPeriod"/>
            </a:pPr>
            <a:r>
              <a:rPr lang="en-US" sz="1600" dirty="0"/>
              <a:t>Enter all information into the f</a:t>
            </a:r>
            <a:r>
              <a:rPr lang="en-US" sz="1600" dirty="0" smtClean="0"/>
              <a:t>ile: </a:t>
            </a:r>
            <a:r>
              <a:rPr lang="en-US" sz="1600" b="1" dirty="0"/>
              <a:t>A-Template Worksheet for Gypsum </a:t>
            </a:r>
            <a:r>
              <a:rPr lang="en-US" sz="1600" b="1" dirty="0" smtClean="0"/>
              <a:t>Testing</a:t>
            </a:r>
            <a:endParaRPr lang="en-US" sz="1600" dirty="0" smtClean="0"/>
          </a:p>
          <a:p>
            <a:pPr>
              <a:buFont typeface="+mj-lt"/>
              <a:buAutoNum type="arabicPeriod"/>
            </a:pPr>
            <a:r>
              <a:rPr lang="en-US" sz="1600" dirty="0" smtClean="0"/>
              <a:t>Finish the math. Enter the information at the bottom of file 1 into the file: </a:t>
            </a:r>
            <a:r>
              <a:rPr lang="en-US" sz="1600" b="1" dirty="0"/>
              <a:t>A-Template to Enter Data by </a:t>
            </a:r>
            <a:r>
              <a:rPr lang="en-US" sz="1600" b="1" dirty="0" smtClean="0"/>
              <a:t>Hand.</a:t>
            </a:r>
            <a:endParaRPr lang="en-US" sz="1600" dirty="0"/>
          </a:p>
        </p:txBody>
      </p:sp>
    </p:spTree>
    <p:extLst>
      <p:ext uri="{BB962C8B-B14F-4D97-AF65-F5344CB8AC3E}">
        <p14:creationId xmlns:p14="http://schemas.microsoft.com/office/powerpoint/2010/main" val="7098021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Report Forms</a:t>
            </a:r>
            <a:endParaRPr lang="en-US" dirty="0"/>
          </a:p>
        </p:txBody>
      </p:sp>
      <p:sp>
        <p:nvSpPr>
          <p:cNvPr id="3" name="Content Placeholder 2"/>
          <p:cNvSpPr>
            <a:spLocks noGrp="1"/>
          </p:cNvSpPr>
          <p:nvPr>
            <p:ph idx="1"/>
          </p:nvPr>
        </p:nvSpPr>
        <p:spPr/>
        <p:txBody>
          <a:bodyPr>
            <a:normAutofit/>
          </a:bodyPr>
          <a:lstStyle/>
          <a:p>
            <a:pPr marL="0" indent="0">
              <a:buNone/>
            </a:pPr>
            <a:r>
              <a:rPr lang="en-US" sz="1800" dirty="0" smtClean="0"/>
              <a:t>Forms to report test results are available in excel format under file :</a:t>
            </a:r>
          </a:p>
          <a:p>
            <a:pPr marL="0" indent="0">
              <a:buNone/>
            </a:pPr>
            <a:endParaRPr lang="en-US" sz="1800" dirty="0" smtClean="0"/>
          </a:p>
          <a:p>
            <a:pPr marL="0" indent="0">
              <a:buNone/>
            </a:pPr>
            <a:r>
              <a:rPr lang="en-US" sz="1800" dirty="0" smtClean="0"/>
              <a:t>File 1: </a:t>
            </a:r>
            <a:r>
              <a:rPr lang="en-US" sz="1800" b="1" dirty="0" smtClean="0"/>
              <a:t>A-Template Worksheet for Gypsum Testing</a:t>
            </a:r>
          </a:p>
          <a:p>
            <a:pPr marL="0" indent="0">
              <a:buNone/>
            </a:pPr>
            <a:endParaRPr lang="en-US" sz="500" dirty="0" smtClean="0"/>
          </a:p>
          <a:p>
            <a:pPr marL="0" indent="0">
              <a:buNone/>
            </a:pPr>
            <a:r>
              <a:rPr lang="en-US" sz="1800" dirty="0" err="1" smtClean="0"/>
              <a:t>Brd</a:t>
            </a:r>
            <a:r>
              <a:rPr lang="en-US" sz="1800" dirty="0" smtClean="0"/>
              <a:t> 1-Brd 6: Form 1: 1 sheet for each board, weights, acclimation, measurements</a:t>
            </a:r>
          </a:p>
          <a:p>
            <a:pPr marL="0" indent="0">
              <a:buNone/>
            </a:pPr>
            <a:r>
              <a:rPr lang="en-US" sz="1800" dirty="0" smtClean="0"/>
              <a:t>Oven Tests: Form 2: 1 sheet for oven testing performed before and after testing</a:t>
            </a:r>
          </a:p>
          <a:p>
            <a:pPr marL="0" indent="0">
              <a:buNone/>
            </a:pPr>
            <a:r>
              <a:rPr lang="en-US" sz="1800" dirty="0" smtClean="0"/>
              <a:t>Step Calculation:  Form 3: 1 sheet for weight calculation soaking and acclimating </a:t>
            </a:r>
          </a:p>
          <a:p>
            <a:pPr marL="0" indent="0">
              <a:buNone/>
            </a:pPr>
            <a:r>
              <a:rPr lang="en-US" sz="1800" dirty="0" smtClean="0"/>
              <a:t>Drying: Form 4: 2 sheets to record drying  for all acclimation step</a:t>
            </a:r>
          </a:p>
          <a:p>
            <a:pPr marL="0" indent="0">
              <a:buNone/>
            </a:pPr>
            <a:r>
              <a:rPr lang="en-US" sz="1800" dirty="0" smtClean="0"/>
              <a:t>Measuring Graph: 1 sheet for each board, graph for pin placement when measuring</a:t>
            </a:r>
          </a:p>
          <a:p>
            <a:pPr marL="0" indent="0">
              <a:buNone/>
            </a:pPr>
            <a:endParaRPr lang="en-US" sz="1800" dirty="0"/>
          </a:p>
          <a:p>
            <a:pPr marL="0" indent="0">
              <a:buNone/>
            </a:pPr>
            <a:r>
              <a:rPr lang="en-US" sz="1800" dirty="0" smtClean="0"/>
              <a:t>File 2: </a:t>
            </a:r>
            <a:r>
              <a:rPr lang="en-US" sz="1800" b="1" dirty="0" smtClean="0"/>
              <a:t>A-Template to Enter Data by Hand</a:t>
            </a:r>
          </a:p>
          <a:p>
            <a:pPr marL="0" indent="0">
              <a:buNone/>
            </a:pPr>
            <a:endParaRPr lang="en-US" sz="500" dirty="0" smtClean="0"/>
          </a:p>
          <a:p>
            <a:pPr marL="0" indent="0">
              <a:buNone/>
            </a:pPr>
            <a:r>
              <a:rPr lang="en-US" sz="1800" dirty="0" smtClean="0"/>
              <a:t>Data template complete: Enter information from Form 1. % MC oven, % MC meter, EMC %</a:t>
            </a:r>
          </a:p>
          <a:p>
            <a:pPr marL="0" indent="0">
              <a:buNone/>
            </a:pPr>
            <a:r>
              <a:rPr lang="en-US" sz="1800" dirty="0" smtClean="0"/>
              <a:t> Graph using information entered in data template </a:t>
            </a:r>
          </a:p>
          <a:p>
            <a:pPr marL="0" indent="0">
              <a:buNone/>
            </a:pPr>
            <a:endParaRPr lang="en-US" sz="1800" dirty="0"/>
          </a:p>
          <a:p>
            <a:pPr marL="0" indent="0">
              <a:buNone/>
            </a:pPr>
            <a:endParaRPr lang="en-US" sz="1800" dirty="0"/>
          </a:p>
        </p:txBody>
      </p:sp>
    </p:spTree>
    <p:extLst>
      <p:ext uri="{BB962C8B-B14F-4D97-AF65-F5344CB8AC3E}">
        <p14:creationId xmlns:p14="http://schemas.microsoft.com/office/powerpoint/2010/main" val="27032460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6324600"/>
          </a:xfrm>
        </p:spPr>
        <p:txBody>
          <a:bodyPr>
            <a:noAutofit/>
          </a:bodyPr>
          <a:lstStyle/>
          <a:p>
            <a:pPr marL="0" indent="0">
              <a:buNone/>
            </a:pPr>
            <a:r>
              <a:rPr lang="en-US" sz="1600" dirty="0" smtClean="0"/>
              <a:t>Select 7 boards of the same type and same manufacturer.</a:t>
            </a:r>
            <a:br>
              <a:rPr lang="en-US" sz="1600" dirty="0" smtClean="0"/>
            </a:br>
            <a:r>
              <a:rPr lang="en-US" sz="1600" dirty="0" smtClean="0"/>
              <a:t>Print out Forms to record test results.</a:t>
            </a:r>
            <a:endParaRPr lang="en-US" sz="1600" dirty="0"/>
          </a:p>
          <a:p>
            <a:pPr>
              <a:buFont typeface="+mj-lt"/>
              <a:buAutoNum type="arabicPeriod"/>
            </a:pPr>
            <a:endParaRPr lang="en-US" sz="1600" dirty="0" smtClean="0"/>
          </a:p>
          <a:p>
            <a:pPr>
              <a:buFont typeface="+mj-lt"/>
              <a:buAutoNum type="arabicPeriod"/>
            </a:pPr>
            <a:r>
              <a:rPr lang="en-US" sz="1600" dirty="0" smtClean="0"/>
              <a:t>Prepare boards, weigh, </a:t>
            </a:r>
            <a:r>
              <a:rPr lang="en-US" sz="1600" dirty="0"/>
              <a:t>c</a:t>
            </a:r>
            <a:r>
              <a:rPr lang="en-US" sz="1600" dirty="0" smtClean="0"/>
              <a:t>oat with wax and perform initial oven test.</a:t>
            </a:r>
          </a:p>
          <a:p>
            <a:pPr>
              <a:buFont typeface="+mj-lt"/>
              <a:buAutoNum type="arabicPeriod"/>
            </a:pPr>
            <a:r>
              <a:rPr lang="en-US" sz="1600" dirty="0" smtClean="0"/>
              <a:t>Soak in gypsum water bath until target weight at 4.6% has been reached. </a:t>
            </a:r>
          </a:p>
          <a:p>
            <a:pPr>
              <a:buFont typeface="+mj-lt"/>
              <a:buAutoNum type="arabicPeriod"/>
            </a:pPr>
            <a:r>
              <a:rPr lang="en-US" sz="1600" dirty="0" smtClean="0"/>
              <a:t>Note weight before placing all 6 gypsum boards into individual bags to acclimate. Choose with or without relative humidity probe. Leave at least 2 days to acclimate and measure weight again. </a:t>
            </a:r>
          </a:p>
          <a:p>
            <a:pPr>
              <a:buFont typeface="+mj-lt"/>
              <a:buAutoNum type="arabicPeriod"/>
            </a:pPr>
            <a:r>
              <a:rPr lang="en-US" sz="1600" dirty="0" smtClean="0"/>
              <a:t>Wrap boards before measuring moisture content as described. </a:t>
            </a:r>
            <a:r>
              <a:rPr lang="en-US" sz="1600" dirty="0"/>
              <a:t>W</a:t>
            </a:r>
            <a:r>
              <a:rPr lang="en-US" sz="1600" dirty="0" smtClean="0"/>
              <a:t>rapping boards during measurements is essential to minimize weight loss, while boards are measured.</a:t>
            </a:r>
          </a:p>
          <a:p>
            <a:pPr>
              <a:buFont typeface="+mj-lt"/>
              <a:buAutoNum type="arabicPeriod"/>
            </a:pPr>
            <a:r>
              <a:rPr lang="en-US" sz="1600" dirty="0" smtClean="0"/>
              <a:t>Take measurements as described. Boards should be wrapped in plastic, template attached  and placed in plastic bag while up to 10 measurements are taken.</a:t>
            </a:r>
          </a:p>
          <a:p>
            <a:pPr>
              <a:buFont typeface="+mj-lt"/>
              <a:buAutoNum type="arabicPeriod"/>
            </a:pPr>
            <a:r>
              <a:rPr lang="en-US" sz="1600" dirty="0" smtClean="0"/>
              <a:t>Drying should follow on the same day. First, dry the boards to the target acclimation weight by using ambient air. If the boards will not dry in ambient air less than 45% during a few hours, use the oven starting with 90F and then increase slowly to no more than 113F</a:t>
            </a:r>
            <a:r>
              <a:rPr lang="en-US" sz="1600" dirty="0"/>
              <a:t>. </a:t>
            </a:r>
            <a:endParaRPr lang="en-US" sz="1600" dirty="0" smtClean="0"/>
          </a:p>
          <a:p>
            <a:pPr>
              <a:buFont typeface="+mj-lt"/>
              <a:buAutoNum type="arabicPeriod"/>
            </a:pPr>
            <a:r>
              <a:rPr lang="en-US" sz="1600" dirty="0" smtClean="0"/>
              <a:t>After drying out, the boards should be placed in the bag for at least 2 days to acclimate. Repeat steps 4-7 until Series A-I are finished, or until the resistance in the dried-out gypsum boards is so high, that the meter cannot read any more. </a:t>
            </a:r>
            <a:endParaRPr lang="en-US" sz="1600" dirty="0"/>
          </a:p>
          <a:p>
            <a:pPr>
              <a:buFont typeface="+mj-lt"/>
              <a:buAutoNum type="arabicPeriod"/>
            </a:pPr>
            <a:r>
              <a:rPr lang="en-US" sz="1600" dirty="0" smtClean="0"/>
              <a:t>With this time table, testing  six boards from one type from one manufacturer takes 2-3 weeks. Vacation, holidays, week ends should be timed and only take place, while the boards are placed in the bags for acclimation. </a:t>
            </a:r>
          </a:p>
          <a:p>
            <a:pPr>
              <a:buFont typeface="+mj-lt"/>
              <a:buAutoNum type="arabicPeriod"/>
            </a:pPr>
            <a:r>
              <a:rPr lang="en-US" sz="1600" dirty="0" smtClean="0"/>
              <a:t>Enter all information into the File : “A-Template to enter Data for Graph”</a:t>
            </a:r>
          </a:p>
        </p:txBody>
      </p:sp>
    </p:spTree>
    <p:extLst>
      <p:ext uri="{BB962C8B-B14F-4D97-AF65-F5344CB8AC3E}">
        <p14:creationId xmlns:p14="http://schemas.microsoft.com/office/powerpoint/2010/main" val="627985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858962"/>
          </a:xfrm>
        </p:spPr>
        <p:txBody>
          <a:bodyPr>
            <a:normAutofit fontScale="90000"/>
          </a:bodyPr>
          <a:lstStyle/>
          <a:p>
            <a:pPr algn="l"/>
            <a:r>
              <a:rPr lang="en-US" sz="1800" dirty="0" smtClean="0"/>
              <a:t>General information: Cut boards rectangular, not from the edge of the panel, </a:t>
            </a:r>
            <a:br>
              <a:rPr lang="en-US" sz="1800" dirty="0" smtClean="0"/>
            </a:br>
            <a:r>
              <a:rPr lang="en-US" sz="1800" dirty="0" smtClean="0"/>
              <a:t>size 13.5cm by 16cm. Prepare 1 additional board for time test of soaking, especially important for non water resistant boards.</a:t>
            </a:r>
            <a:br>
              <a:rPr lang="en-US" sz="1800" dirty="0" smtClean="0"/>
            </a:br>
            <a:r>
              <a:rPr lang="en-US" sz="1800" dirty="0" smtClean="0"/>
              <a:t/>
            </a:r>
            <a:br>
              <a:rPr lang="en-US" sz="1800" dirty="0" smtClean="0"/>
            </a:br>
            <a:r>
              <a:rPr lang="en-US" sz="1800" dirty="0" smtClean="0"/>
              <a:t>Handling boards:</a:t>
            </a:r>
            <a:br>
              <a:rPr lang="en-US" sz="1800" dirty="0" smtClean="0"/>
            </a:br>
            <a:r>
              <a:rPr lang="en-US" sz="1800" dirty="0" smtClean="0"/>
              <a:t>- When moving boards, try to hold by edges with your hand and not the</a:t>
            </a:r>
            <a:r>
              <a:rPr lang="en-US" sz="1800" dirty="0"/>
              <a:t> </a:t>
            </a:r>
            <a:r>
              <a:rPr lang="en-US" sz="1800" dirty="0" smtClean="0"/>
              <a:t>front or the back</a:t>
            </a:r>
            <a:br>
              <a:rPr lang="en-US" sz="1800" dirty="0" smtClean="0"/>
            </a:br>
            <a:r>
              <a:rPr lang="en-US" sz="1800" dirty="0" smtClean="0"/>
              <a:t>- Place boards on spacers, while resting</a:t>
            </a:r>
            <a:br>
              <a:rPr lang="en-US" sz="1800" dirty="0" smtClean="0"/>
            </a:br>
            <a:r>
              <a:rPr lang="en-US" sz="1800" dirty="0" smtClean="0"/>
              <a:t>- Place board in freezer bag and wrap in plastic if not involved in testing (overnight, lunch brake)</a:t>
            </a:r>
            <a:br>
              <a:rPr lang="en-US" sz="1800" dirty="0" smtClean="0"/>
            </a:br>
            <a:endParaRPr lang="en-US" sz="1800" dirty="0"/>
          </a:p>
        </p:txBody>
      </p:sp>
      <p:pic>
        <p:nvPicPr>
          <p:cNvPr id="8" name="Content Placeholder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2438400"/>
            <a:ext cx="8229600" cy="3680531"/>
          </a:xfrm>
        </p:spPr>
      </p:pic>
    </p:spTree>
    <p:extLst>
      <p:ext uri="{BB962C8B-B14F-4D97-AF65-F5344CB8AC3E}">
        <p14:creationId xmlns:p14="http://schemas.microsoft.com/office/powerpoint/2010/main" val="42104980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782762"/>
          </a:xfrm>
        </p:spPr>
        <p:txBody>
          <a:bodyPr>
            <a:normAutofit fontScale="90000"/>
          </a:bodyPr>
          <a:lstStyle/>
          <a:p>
            <a:pPr algn="l"/>
            <a:r>
              <a:rPr lang="en-US" sz="1800" dirty="0"/>
              <a:t>Board Identification: Give a number to each board, mark one corner on each board with “x”. </a:t>
            </a:r>
            <a:br>
              <a:rPr lang="en-US" sz="1800" dirty="0"/>
            </a:br>
            <a:r>
              <a:rPr lang="en-US" sz="1800" dirty="0"/>
              <a:t>Start </a:t>
            </a:r>
            <a:r>
              <a:rPr lang="en-US" sz="1800" dirty="0" smtClean="0"/>
              <a:t>with </a:t>
            </a:r>
            <a:r>
              <a:rPr lang="en-US" sz="1800" b="1" u="sng" dirty="0" smtClean="0"/>
              <a:t>Form 1:</a:t>
            </a:r>
            <a:r>
              <a:rPr lang="en-US" sz="1800" b="1" dirty="0" smtClean="0"/>
              <a:t> A-Template </a:t>
            </a:r>
            <a:r>
              <a:rPr lang="en-US" sz="1800" b="1" dirty="0"/>
              <a:t>Worksheet for </a:t>
            </a:r>
            <a:r>
              <a:rPr lang="en-US" sz="1800" b="1" dirty="0" smtClean="0"/>
              <a:t>Gypsum Testing. </a:t>
            </a:r>
            <a:r>
              <a:rPr lang="en-US" sz="1800" dirty="0" smtClean="0"/>
              <a:t/>
            </a:r>
            <a:br>
              <a:rPr lang="en-US" sz="1800" dirty="0" smtClean="0"/>
            </a:br>
            <a:r>
              <a:rPr lang="en-US" sz="1800" dirty="0"/>
              <a:t>P</a:t>
            </a:r>
            <a:r>
              <a:rPr lang="en-US" sz="1800" dirty="0" smtClean="0"/>
              <a:t>rint out a sheet for each board. Enter the </a:t>
            </a:r>
            <a:r>
              <a:rPr lang="en-US" sz="1800" i="1" dirty="0" smtClean="0"/>
              <a:t>Board </a:t>
            </a:r>
            <a:r>
              <a:rPr lang="en-US" sz="1800" i="1" dirty="0"/>
              <a:t>n</a:t>
            </a:r>
            <a:r>
              <a:rPr lang="en-US" sz="1800" i="1" dirty="0" smtClean="0"/>
              <a:t>umber </a:t>
            </a:r>
            <a:r>
              <a:rPr lang="en-US" sz="1800" dirty="0" smtClean="0"/>
              <a:t>in field “B,1.04” </a:t>
            </a:r>
            <a:br>
              <a:rPr lang="en-US" sz="1800" dirty="0" smtClean="0"/>
            </a:br>
            <a:r>
              <a:rPr lang="en-US" sz="1800" dirty="0">
                <a:solidFill>
                  <a:schemeClr val="tx1">
                    <a:lumMod val="95000"/>
                    <a:lumOff val="5000"/>
                  </a:schemeClr>
                </a:solidFill>
              </a:rPr>
              <a:t>W</a:t>
            </a:r>
            <a:r>
              <a:rPr lang="en-US" sz="1800" dirty="0" smtClean="0">
                <a:solidFill>
                  <a:schemeClr val="tx1">
                    <a:lumMod val="95000"/>
                    <a:lumOff val="5000"/>
                  </a:schemeClr>
                </a:solidFill>
              </a:rPr>
              <a:t>eigh each board and enter </a:t>
            </a:r>
            <a:r>
              <a:rPr lang="en-US" sz="1800" i="1" dirty="0" smtClean="0">
                <a:solidFill>
                  <a:schemeClr val="tx1">
                    <a:lumMod val="95000"/>
                    <a:lumOff val="5000"/>
                  </a:schemeClr>
                </a:solidFill>
              </a:rPr>
              <a:t>start weight </a:t>
            </a:r>
            <a:r>
              <a:rPr lang="en-US" sz="1800" dirty="0" smtClean="0">
                <a:solidFill>
                  <a:schemeClr val="tx1">
                    <a:lumMod val="95000"/>
                    <a:lumOff val="5000"/>
                  </a:schemeClr>
                </a:solidFill>
              </a:rPr>
              <a:t>in field “E,1.02, enter </a:t>
            </a:r>
            <a:r>
              <a:rPr lang="en-US" sz="1800" i="1" dirty="0" smtClean="0">
                <a:solidFill>
                  <a:schemeClr val="tx1">
                    <a:lumMod val="95000"/>
                    <a:lumOff val="5000"/>
                  </a:schemeClr>
                </a:solidFill>
              </a:rPr>
              <a:t>start date </a:t>
            </a:r>
            <a:r>
              <a:rPr lang="en-US" sz="1800" dirty="0" smtClean="0">
                <a:solidFill>
                  <a:schemeClr val="tx1">
                    <a:lumMod val="95000"/>
                    <a:lumOff val="5000"/>
                  </a:schemeClr>
                </a:solidFill>
              </a:rPr>
              <a:t>in field “G,1.02.</a:t>
            </a:r>
            <a:r>
              <a:rPr lang="en-US" sz="1800" dirty="0" smtClean="0"/>
              <a:t/>
            </a:r>
            <a:br>
              <a:rPr lang="en-US" sz="1800" dirty="0" smtClean="0"/>
            </a:br>
            <a:r>
              <a:rPr lang="en-US" sz="1800" dirty="0" smtClean="0"/>
              <a:t/>
            </a:r>
            <a:br>
              <a:rPr lang="en-US" sz="1800" dirty="0" smtClean="0"/>
            </a:br>
            <a:r>
              <a:rPr lang="en-US" sz="1800" dirty="0" smtClean="0"/>
              <a:t>Board </a:t>
            </a:r>
            <a:r>
              <a:rPr lang="en-US" sz="1800" dirty="0"/>
              <a:t>preparation before oven </a:t>
            </a:r>
            <a:r>
              <a:rPr lang="en-US" sz="1800" dirty="0" smtClean="0"/>
              <a:t>testing and before applying wax. Clean edges are required before wax, cut excess cardboard with scissors. See ZW4, QN2 is clean.</a:t>
            </a:r>
            <a:endParaRPr lang="en-US" sz="18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05000" y="2362200"/>
            <a:ext cx="5608485" cy="4205838"/>
          </a:xfrm>
        </p:spPr>
      </p:pic>
    </p:spTree>
    <p:extLst>
      <p:ext uri="{BB962C8B-B14F-4D97-AF65-F5344CB8AC3E}">
        <p14:creationId xmlns:p14="http://schemas.microsoft.com/office/powerpoint/2010/main" val="10719551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1800" dirty="0" smtClean="0"/>
              <a:t>Panel preparation: </a:t>
            </a:r>
            <a:r>
              <a:rPr lang="en-US" sz="1800" dirty="0"/>
              <a:t>B</a:t>
            </a:r>
            <a:r>
              <a:rPr lang="en-US" sz="1800" dirty="0" smtClean="0"/>
              <a:t>efore waxing the edges, cut excess paper off, if necessary.</a:t>
            </a:r>
            <a:endParaRPr lang="en-US" sz="18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108982" y="1600200"/>
            <a:ext cx="2926035" cy="4525963"/>
          </a:xfrm>
        </p:spPr>
      </p:pic>
    </p:spTree>
    <p:extLst>
      <p:ext uri="{BB962C8B-B14F-4D97-AF65-F5344CB8AC3E}">
        <p14:creationId xmlns:p14="http://schemas.microsoft.com/office/powerpoint/2010/main" val="6448131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1800" dirty="0" smtClean="0"/>
              <a:t>Heating up wax for application to edges. </a:t>
            </a:r>
            <a:r>
              <a:rPr lang="en-US" sz="1800" dirty="0"/>
              <a:t/>
            </a:r>
            <a:br>
              <a:rPr lang="en-US" sz="1800" dirty="0"/>
            </a:br>
            <a:r>
              <a:rPr lang="en-US" sz="1800" dirty="0" smtClean="0"/>
              <a:t>-Melt in hot water bath in cut-off plastic bottle. Cool water bath with cold water to a      temperature, when the applied wax will not turn the edges dark.</a:t>
            </a:r>
            <a:endParaRPr lang="en-US" sz="18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4691" y="1600200"/>
            <a:ext cx="6034617" cy="4525963"/>
          </a:xfrm>
        </p:spPr>
      </p:pic>
    </p:spTree>
    <p:extLst>
      <p:ext uri="{BB962C8B-B14F-4D97-AF65-F5344CB8AC3E}">
        <p14:creationId xmlns:p14="http://schemas.microsoft.com/office/powerpoint/2010/main" val="14897768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1800" dirty="0" smtClean="0"/>
              <a:t>Apply wax to edges with a brush, cover all 4 sides. Avoid covering the front and back.</a:t>
            </a:r>
            <a:endParaRPr lang="en-US" sz="18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4691" y="1600200"/>
            <a:ext cx="6034617" cy="4525963"/>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98655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27844</TotalTime>
  <Words>1281</Words>
  <Application>Microsoft Office PowerPoint</Application>
  <PresentationFormat>On-screen Show (4:3)</PresentationFormat>
  <Paragraphs>129</Paragraphs>
  <Slides>25</Slides>
  <Notes>0</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Measuring Gypsum Boards Soaking boards to an even moisture distribution, drying, acclimating and measuring</vt:lpstr>
      <vt:lpstr>Testing</vt:lpstr>
      <vt:lpstr>Report Forms</vt:lpstr>
      <vt:lpstr>PowerPoint Presentation</vt:lpstr>
      <vt:lpstr>General information: Cut boards rectangular, not from the edge of the panel,  size 13.5cm by 16cm. Prepare 1 additional board for time test of soaking, especially important for non water resistant boards.  Handling boards: - When moving boards, try to hold by edges with your hand and not the front or the back - Place boards on spacers, while resting - Place board in freezer bag and wrap in plastic if not involved in testing (overnight, lunch brake) </vt:lpstr>
      <vt:lpstr>Board Identification: Give a number to each board, mark one corner on each board with “x”.  Start with Form 1: A-Template Worksheet for Gypsum Testing.  Print out a sheet for each board. Enter the Board number in field “B,1.04”  Weigh each board and enter start weight in field “E,1.02, enter start date in field “G,1.02.  Board preparation before oven testing and before applying wax. Clean edges are required before wax, cut excess cardboard with scissors. See ZW4, QN2 is clean.</vt:lpstr>
      <vt:lpstr>Panel preparation: Before waxing the edges, cut excess paper off, if necessary.</vt:lpstr>
      <vt:lpstr>Heating up wax for application to edges.  -Melt in hot water bath in cut-off plastic bottle. Cool water bath with cold water to a      temperature, when the applied wax will not turn the edges dark.</vt:lpstr>
      <vt:lpstr>Apply wax to edges with a brush, cover all 4 sides. Avoid covering the front and back.</vt:lpstr>
      <vt:lpstr>Cleaning access wax of the front and the back: -Use an X-acto knife and scrape front and back side clean of wax. Hold at approximately 15degree angle towards the board. Board is ready for Oventest.  Board preparation is finished. Note weight in Form 1 with wax in field ”C,1.05”</vt:lpstr>
      <vt:lpstr>Determining dry weight: Panels are set horizontal with spacers to prohibit any damage to the waxed edges. While in the oven, the wax is soft. Store to cool down, without touching the edge. Once cooled, the edges are good to touch.</vt:lpstr>
      <vt:lpstr>Oven test is to be performed at 113F. The oven test is finished, when 3 consecutive weighings at least 1 hour apart, show no difference. All weights for oven drying should be entered in File 1,  Form 2. Board number (B, 2.09…) and weights (C, 2.09….). Final dry weights should be written in (N,2.09…).   The thus established dry weights are used to determine the target weights for soaking and the target weights for the different acclimation steps. Enter dry weights in File 1, Form 3 for each board at “C, 3.09…”. The soaking and acclimation weights are calculated for 4.6%, 2.7%, 1.9%, 1.4% -0.4g, -0.4g, -0.3g, -0.3g. Enter values in respective forms (File 1, Form 1, Brd 1… , (E,1.05) thru (M,1.05)).</vt:lpstr>
      <vt:lpstr>Soak to target soaking weight in several steps with inbetween drying. Establish soaking times by testing the extra board with waxed edges. Times for submerging in water can vary betweena few seconds and several hours. Try to soak the boards to target soaking weight in at least 4 steps, more if feasible. Between each step the boards are “dried off”, see next slide.   Soaking: To prohibit boards from floating on the surface of the water bath, a piece of wood  with 3 or 4 non-corroding nails can be use to push the gypsum boards under the water surface. Flip gypsum boards over for each soaking interval. (Up side and down side are changed for each soaking interval).</vt:lpstr>
      <vt:lpstr>Soaking: Several cycles were done to soak the boards. Leave a predetermined time to soak in several steps to 4.6%</vt:lpstr>
      <vt:lpstr>Drying-off between soaking intervals: Grab edges to take out of water. Shake surface water off and dry waxed edges with paper towel. To eliminate human influence of asymmetric padding, I used layers: Lay on a flat waterproof surface for 60 seconds, as described below: First layer: 3 sheets paper towel dry. Second layer: soaked board. Third layer: 3 sheets paper towel dry. Fourth layer: flat plate (absolutely flat tile larger than board.  Fifth layer: book weight 6pds.  Leave paper towel, board and book sitting for 60 seconds, then record weight. Determine, if more soaking is needed or if target soaking weight has been reached.</vt:lpstr>
      <vt:lpstr>Weighing sample: Use spacers on scale to eliminate putting pressure on the board.  After weighing, grab board by edges and place into solution again with push-down contraption. Repeat, record weight and soaking times. Once target weight has been reached, place in Quart Ziploc freezer bags with spacers (next slides) for acclimation. Record weights in File 1, Form 1 for each board.</vt:lpstr>
      <vt:lpstr>To acclimate boards, allow at least 2 days between each measurement series. The actual weight of each board before placing in acclimation “bag” should be noted on File1, Form 1 for each board (column 1.17)  Suggestion for acclimation “bag”: I found the best “bag” for acclimation to be a Quart Freezer Ziploc bag. I added at least 5 spacers per side per bag. Then, I double bagged with a Ziploc “Zip’n Steam” bag. If RH probe is used, eliminate one of the center spacers. Make a slit in bag and insert RH probe with cable. Close bag with masking tape.  The RH probe should not be used, for the first (second) acclimation at about 4.6% (2.6%), because at that time the relative humidity in the bag is at 99.9%. After the acclimation to 2.6% (1.9%), the relative humidity in the bag can be measured. For all consecutive acclimation steps the RH probes should be used. </vt:lpstr>
      <vt:lpstr>To find position of spacers, place the board in the center of the bag and close the bag. Mark position of spacer as indicated in Photo 1.  Use round small cylinders Photo 3 found in hardware stores in the spacer section about 1 cm long and dia. about 7mm. Use small strip of duct tape to attach the spacers to the marked positions. Photo 2. Double bag to reduce weight loss during acclimation. As a second bag I used the Ziploc Zip’n Steam bags, which are slightly larger than the freezer bags.</vt:lpstr>
      <vt:lpstr>PowerPoint Presentation</vt:lpstr>
      <vt:lpstr>Print Measuring Graph, one template for each board. Template allows placement for 9 different acclimation steps with up to 10 measurements per step.  After wrapping board as indicated in previous slide, place template on sticky outside matching X on template with X on board. Place wrapped gypsum board with template in a freezer bag. Take measurements. Insert pins slowly by hammering with very little force to enter the pins into the center of the board. I marked the green teflon-coating on the pins with a waterproof pen to indicate when pins are halfway inserted, see also next slide. Start with A1 through A10 for A series (4.6%). When placing template for next measuring series, match pin holes of previous measurements, to guarantee even distances between pin holes.  Enter measurements in Form 1, columns 1.28 through 1.37, starting with (D, 1.28) for Series A. </vt:lpstr>
      <vt:lpstr>Set the meter to setting number 101 and the temperature to ambient temperature.  I used a hammer to insert pins slowly, carefully for measurement. -Standard boards covered with paper: wet paper measures higher than the core. -Glass Mat panel board give lower surface measurements than the core. After each measurement, clean tip of pins with a wet cloth and a dry cloth. </vt:lpstr>
      <vt:lpstr>Drying to next step</vt:lpstr>
      <vt:lpstr>PowerPoint Presentation</vt:lpstr>
      <vt:lpstr>Calculating the true, actual moisture content in percent for each measuring  series based on oven dry test.</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Measuring moisture of gypsum boards with a pin meter</dc:title>
  <dc:creator>Grete</dc:creator>
  <cp:lastModifiedBy>Grete</cp:lastModifiedBy>
  <cp:revision>142</cp:revision>
  <dcterms:created xsi:type="dcterms:W3CDTF">2016-11-10T16:51:16Z</dcterms:created>
  <dcterms:modified xsi:type="dcterms:W3CDTF">2018-07-18T18:16:31Z</dcterms:modified>
</cp:coreProperties>
</file>